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53" r:id="rId1"/>
    <p:sldMasterId id="2147483656" r:id="rId2"/>
  </p:sldMasterIdLst>
  <p:notesMasterIdLst>
    <p:notesMasterId r:id="rId31"/>
  </p:notesMasterIdLst>
  <p:handoutMasterIdLst>
    <p:handoutMasterId r:id="rId32"/>
  </p:handoutMasterIdLst>
  <p:sldIdLst>
    <p:sldId id="326" r:id="rId3"/>
    <p:sldId id="429" r:id="rId4"/>
    <p:sldId id="430" r:id="rId5"/>
    <p:sldId id="460" r:id="rId6"/>
    <p:sldId id="462" r:id="rId7"/>
    <p:sldId id="463" r:id="rId8"/>
    <p:sldId id="478" r:id="rId9"/>
    <p:sldId id="464" r:id="rId10"/>
    <p:sldId id="477" r:id="rId11"/>
    <p:sldId id="465" r:id="rId12"/>
    <p:sldId id="467" r:id="rId13"/>
    <p:sldId id="468" r:id="rId14"/>
    <p:sldId id="469" r:id="rId15"/>
    <p:sldId id="470" r:id="rId16"/>
    <p:sldId id="471" r:id="rId17"/>
    <p:sldId id="472" r:id="rId18"/>
    <p:sldId id="479" r:id="rId19"/>
    <p:sldId id="476" r:id="rId20"/>
    <p:sldId id="475" r:id="rId21"/>
    <p:sldId id="485" r:id="rId22"/>
    <p:sldId id="486" r:id="rId23"/>
    <p:sldId id="484" r:id="rId24"/>
    <p:sldId id="473" r:id="rId25"/>
    <p:sldId id="481" r:id="rId26"/>
    <p:sldId id="480" r:id="rId27"/>
    <p:sldId id="482" r:id="rId28"/>
    <p:sldId id="483" r:id="rId29"/>
    <p:sldId id="487" r:id="rId30"/>
  </p:sldIdLst>
  <p:sldSz cx="9144000" cy="6858000" type="screen4x3"/>
  <p:notesSz cx="6858000" cy="9144000"/>
  <p:custDataLst>
    <p:tags r:id="rId33"/>
  </p:custDataLst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F81BD"/>
    <a:srgbClr val="FFDD2D"/>
    <a:srgbClr val="FFD823"/>
    <a:srgbClr val="9299A2"/>
    <a:srgbClr val="333333"/>
    <a:srgbClr val="74A3C7"/>
    <a:srgbClr val="C1D4ED"/>
    <a:srgbClr val="83ABDB"/>
    <a:srgbClr val="2F3645"/>
    <a:srgbClr val="2626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Светлый стиль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13" autoAdjust="0"/>
    <p:restoredTop sz="96866" autoAdjust="0"/>
  </p:normalViewPr>
  <p:slideViewPr>
    <p:cSldViewPr snapToObjects="1">
      <p:cViewPr>
        <p:scale>
          <a:sx n="100" d="100"/>
          <a:sy n="100" d="100"/>
        </p:scale>
        <p:origin x="504" y="-31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Objects="1">
      <p:cViewPr varScale="1">
        <p:scale>
          <a:sx n="101" d="100"/>
          <a:sy n="101" d="100"/>
        </p:scale>
        <p:origin x="3552" y="1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ags" Target="tags/tag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handoutMaster" Target="handoutMasters/handoutMaster1.xml"/><Relationship Id="rId37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3A5E99-9AE4-4503-BFA9-20B2F81228F2}" type="datetimeFigureOut">
              <a:rPr lang="ru-RU" smtClean="0"/>
              <a:t>23.08.2019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287E03-D3DE-4407-AB88-43BD14AEBD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5106367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9512A26B-0B86-448D-A309-3920F933B71A}" type="datetimeFigureOut">
              <a:rPr lang="en-US" altLang="ru-RU"/>
              <a:pPr>
                <a:defRPr/>
              </a:pPr>
              <a:t>8/23/2019</a:t>
            </a:fld>
            <a:endParaRPr lang="en-US" altLang="ru-R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D5772D0A-02F6-4F24-9FE9-48527C35F96A}" type="slidenum">
              <a:rPr lang="en-US" altLang="ru-RU"/>
              <a:pPr>
                <a:defRPr/>
              </a:pPr>
              <a:t>‹#›</a:t>
            </a:fld>
            <a:endParaRPr lang="en-US" altLang="ru-RU"/>
          </a:p>
        </p:txBody>
      </p:sp>
    </p:spTree>
    <p:extLst>
      <p:ext uri="{BB962C8B-B14F-4D97-AF65-F5344CB8AC3E}">
        <p14:creationId xmlns:p14="http://schemas.microsoft.com/office/powerpoint/2010/main" val="73288365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kumimoji="0" lang="ru-RU" altLang="ru-RU" smtClean="0">
              <a:ea typeface="ＭＳ Ｐゴシック" panose="020B0600070205080204" pitchFamily="34" charset="-128"/>
            </a:endParaRP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49EFEEC8-6234-4CBF-9F6C-5441A1A5AF8A}" type="slidenum">
              <a:rPr kumimoji="0" lang="en-US" altLang="ru-RU" smtClean="0"/>
              <a:pPr>
                <a:spcBef>
                  <a:spcPct val="0"/>
                </a:spcBef>
              </a:pPr>
              <a:t>1</a:t>
            </a:fld>
            <a:endParaRPr kumimoji="0" lang="en-US" altLang="ru-RU" smtClean="0"/>
          </a:p>
        </p:txBody>
      </p:sp>
    </p:spTree>
    <p:extLst>
      <p:ext uri="{BB962C8B-B14F-4D97-AF65-F5344CB8AC3E}">
        <p14:creationId xmlns:p14="http://schemas.microsoft.com/office/powerpoint/2010/main" val="38451243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5772D0A-02F6-4F24-9FE9-48527C35F96A}" type="slidenum">
              <a:rPr lang="en-US" altLang="ru-RU" smtClean="0"/>
              <a:pPr>
                <a:defRPr/>
              </a:pPr>
              <a:t>13</a:t>
            </a:fld>
            <a:endParaRPr lang="en-US" altLang="ru-RU"/>
          </a:p>
        </p:txBody>
      </p:sp>
    </p:spTree>
    <p:extLst>
      <p:ext uri="{BB962C8B-B14F-4D97-AF65-F5344CB8AC3E}">
        <p14:creationId xmlns:p14="http://schemas.microsoft.com/office/powerpoint/2010/main" val="36752514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5772D0A-02F6-4F24-9FE9-48527C35F96A}" type="slidenum">
              <a:rPr lang="en-US" altLang="ru-RU" smtClean="0"/>
              <a:pPr>
                <a:defRPr/>
              </a:pPr>
              <a:t>14</a:t>
            </a:fld>
            <a:endParaRPr lang="en-US" altLang="ru-RU"/>
          </a:p>
        </p:txBody>
      </p:sp>
    </p:spTree>
    <p:extLst>
      <p:ext uri="{BB962C8B-B14F-4D97-AF65-F5344CB8AC3E}">
        <p14:creationId xmlns:p14="http://schemas.microsoft.com/office/powerpoint/2010/main" val="28535962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5772D0A-02F6-4F24-9FE9-48527C35F96A}" type="slidenum">
              <a:rPr lang="en-US" altLang="ru-RU" smtClean="0"/>
              <a:pPr>
                <a:defRPr/>
              </a:pPr>
              <a:t>15</a:t>
            </a:fld>
            <a:endParaRPr lang="en-US" altLang="ru-RU"/>
          </a:p>
        </p:txBody>
      </p:sp>
    </p:spTree>
    <p:extLst>
      <p:ext uri="{BB962C8B-B14F-4D97-AF65-F5344CB8AC3E}">
        <p14:creationId xmlns:p14="http://schemas.microsoft.com/office/powerpoint/2010/main" val="20606081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5772D0A-02F6-4F24-9FE9-48527C35F96A}" type="slidenum">
              <a:rPr lang="en-US" altLang="ru-RU" smtClean="0"/>
              <a:pPr>
                <a:defRPr/>
              </a:pPr>
              <a:t>16</a:t>
            </a:fld>
            <a:endParaRPr lang="en-US" altLang="ru-RU"/>
          </a:p>
        </p:txBody>
      </p:sp>
    </p:spTree>
    <p:extLst>
      <p:ext uri="{BB962C8B-B14F-4D97-AF65-F5344CB8AC3E}">
        <p14:creationId xmlns:p14="http://schemas.microsoft.com/office/powerpoint/2010/main" val="23780989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5772D0A-02F6-4F24-9FE9-48527C35F96A}" type="slidenum">
              <a:rPr lang="en-US" altLang="ru-RU" smtClean="0"/>
              <a:pPr>
                <a:defRPr/>
              </a:pPr>
              <a:t>17</a:t>
            </a:fld>
            <a:endParaRPr lang="en-US" altLang="ru-RU"/>
          </a:p>
        </p:txBody>
      </p:sp>
    </p:spTree>
    <p:extLst>
      <p:ext uri="{BB962C8B-B14F-4D97-AF65-F5344CB8AC3E}">
        <p14:creationId xmlns:p14="http://schemas.microsoft.com/office/powerpoint/2010/main" val="11447644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5772D0A-02F6-4F24-9FE9-48527C35F96A}" type="slidenum">
              <a:rPr lang="en-US" altLang="ru-RU" smtClean="0"/>
              <a:pPr>
                <a:defRPr/>
              </a:pPr>
              <a:t>19</a:t>
            </a:fld>
            <a:endParaRPr lang="en-US" altLang="ru-RU"/>
          </a:p>
        </p:txBody>
      </p:sp>
    </p:spTree>
    <p:extLst>
      <p:ext uri="{BB962C8B-B14F-4D97-AF65-F5344CB8AC3E}">
        <p14:creationId xmlns:p14="http://schemas.microsoft.com/office/powerpoint/2010/main" val="32441825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5772D0A-02F6-4F24-9FE9-48527C35F96A}" type="slidenum">
              <a:rPr lang="en-US" altLang="ru-RU" smtClean="0"/>
              <a:pPr>
                <a:defRPr/>
              </a:pPr>
              <a:t>20</a:t>
            </a:fld>
            <a:endParaRPr lang="en-US" altLang="ru-RU"/>
          </a:p>
        </p:txBody>
      </p:sp>
    </p:spTree>
    <p:extLst>
      <p:ext uri="{BB962C8B-B14F-4D97-AF65-F5344CB8AC3E}">
        <p14:creationId xmlns:p14="http://schemas.microsoft.com/office/powerpoint/2010/main" val="38990411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5772D0A-02F6-4F24-9FE9-48527C35F96A}" type="slidenum">
              <a:rPr lang="en-US" altLang="ru-RU" smtClean="0"/>
              <a:pPr>
                <a:defRPr/>
              </a:pPr>
              <a:t>23</a:t>
            </a:fld>
            <a:endParaRPr lang="en-US" altLang="ru-RU"/>
          </a:p>
        </p:txBody>
      </p:sp>
    </p:spTree>
    <p:extLst>
      <p:ext uri="{BB962C8B-B14F-4D97-AF65-F5344CB8AC3E}">
        <p14:creationId xmlns:p14="http://schemas.microsoft.com/office/powerpoint/2010/main" val="13864282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5772D0A-02F6-4F24-9FE9-48527C35F96A}" type="slidenum">
              <a:rPr lang="en-US" altLang="ru-RU" smtClean="0"/>
              <a:pPr>
                <a:defRPr/>
              </a:pPr>
              <a:t>5</a:t>
            </a:fld>
            <a:endParaRPr lang="en-US" altLang="ru-RU"/>
          </a:p>
        </p:txBody>
      </p:sp>
    </p:spTree>
    <p:extLst>
      <p:ext uri="{BB962C8B-B14F-4D97-AF65-F5344CB8AC3E}">
        <p14:creationId xmlns:p14="http://schemas.microsoft.com/office/powerpoint/2010/main" val="30847827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5772D0A-02F6-4F24-9FE9-48527C35F96A}" type="slidenum">
              <a:rPr lang="en-US" altLang="ru-RU" smtClean="0"/>
              <a:pPr>
                <a:defRPr/>
              </a:pPr>
              <a:t>6</a:t>
            </a:fld>
            <a:endParaRPr lang="en-US" altLang="ru-RU"/>
          </a:p>
        </p:txBody>
      </p:sp>
    </p:spTree>
    <p:extLst>
      <p:ext uri="{BB962C8B-B14F-4D97-AF65-F5344CB8AC3E}">
        <p14:creationId xmlns:p14="http://schemas.microsoft.com/office/powerpoint/2010/main" val="20674241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5772D0A-02F6-4F24-9FE9-48527C35F96A}" type="slidenum">
              <a:rPr lang="en-US" altLang="ru-RU" smtClean="0"/>
              <a:pPr>
                <a:defRPr/>
              </a:pPr>
              <a:t>7</a:t>
            </a:fld>
            <a:endParaRPr lang="en-US" altLang="ru-RU"/>
          </a:p>
        </p:txBody>
      </p:sp>
    </p:spTree>
    <p:extLst>
      <p:ext uri="{BB962C8B-B14F-4D97-AF65-F5344CB8AC3E}">
        <p14:creationId xmlns:p14="http://schemas.microsoft.com/office/powerpoint/2010/main" val="5664349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5772D0A-02F6-4F24-9FE9-48527C35F96A}" type="slidenum">
              <a:rPr lang="en-US" altLang="ru-RU" smtClean="0"/>
              <a:pPr>
                <a:defRPr/>
              </a:pPr>
              <a:t>8</a:t>
            </a:fld>
            <a:endParaRPr lang="en-US" altLang="ru-RU"/>
          </a:p>
        </p:txBody>
      </p:sp>
    </p:spTree>
    <p:extLst>
      <p:ext uri="{BB962C8B-B14F-4D97-AF65-F5344CB8AC3E}">
        <p14:creationId xmlns:p14="http://schemas.microsoft.com/office/powerpoint/2010/main" val="22592901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5772D0A-02F6-4F24-9FE9-48527C35F96A}" type="slidenum">
              <a:rPr lang="en-US" altLang="ru-RU" smtClean="0"/>
              <a:pPr>
                <a:defRPr/>
              </a:pPr>
              <a:t>9</a:t>
            </a:fld>
            <a:endParaRPr lang="en-US" altLang="ru-RU"/>
          </a:p>
        </p:txBody>
      </p:sp>
    </p:spTree>
    <p:extLst>
      <p:ext uri="{BB962C8B-B14F-4D97-AF65-F5344CB8AC3E}">
        <p14:creationId xmlns:p14="http://schemas.microsoft.com/office/powerpoint/2010/main" val="4890593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5772D0A-02F6-4F24-9FE9-48527C35F96A}" type="slidenum">
              <a:rPr lang="en-US" altLang="ru-RU" smtClean="0"/>
              <a:pPr>
                <a:defRPr/>
              </a:pPr>
              <a:t>10</a:t>
            </a:fld>
            <a:endParaRPr lang="en-US" altLang="ru-RU"/>
          </a:p>
        </p:txBody>
      </p:sp>
    </p:spTree>
    <p:extLst>
      <p:ext uri="{BB962C8B-B14F-4D97-AF65-F5344CB8AC3E}">
        <p14:creationId xmlns:p14="http://schemas.microsoft.com/office/powerpoint/2010/main" val="35206313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5772D0A-02F6-4F24-9FE9-48527C35F96A}" type="slidenum">
              <a:rPr lang="en-US" altLang="ru-RU" smtClean="0"/>
              <a:pPr>
                <a:defRPr/>
              </a:pPr>
              <a:t>11</a:t>
            </a:fld>
            <a:endParaRPr lang="en-US" altLang="ru-RU"/>
          </a:p>
        </p:txBody>
      </p:sp>
    </p:spTree>
    <p:extLst>
      <p:ext uri="{BB962C8B-B14F-4D97-AF65-F5344CB8AC3E}">
        <p14:creationId xmlns:p14="http://schemas.microsoft.com/office/powerpoint/2010/main" val="30168180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5772D0A-02F6-4F24-9FE9-48527C35F96A}" type="slidenum">
              <a:rPr lang="en-US" altLang="ru-RU" smtClean="0"/>
              <a:pPr>
                <a:defRPr/>
              </a:pPr>
              <a:t>12</a:t>
            </a:fld>
            <a:endParaRPr lang="en-US" altLang="ru-RU"/>
          </a:p>
        </p:txBody>
      </p:sp>
    </p:spTree>
    <p:extLst>
      <p:ext uri="{BB962C8B-B14F-4D97-AF65-F5344CB8AC3E}">
        <p14:creationId xmlns:p14="http://schemas.microsoft.com/office/powerpoint/2010/main" val="22473940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6CD48B1-5F84-4391-8BF2-8FB62B841F8E}" type="datetime1">
              <a:rPr lang="ru-RU" altLang="ru-RU" smtClean="0"/>
              <a:t>23.08.2019</a:t>
            </a:fld>
            <a:endParaRPr lang="en-US" alt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AE7E78-2F8E-4032-A8B8-57C23029E917}" type="slidenum">
              <a:rPr lang="en-US" altLang="ru-RU"/>
              <a:pPr>
                <a:defRPr/>
              </a:pPr>
              <a:t>‹#›</a:t>
            </a:fld>
            <a:endParaRPr lang="en-US" altLang="ru-RU"/>
          </a:p>
        </p:txBody>
      </p:sp>
      <p:sp>
        <p:nvSpPr>
          <p:cNvPr id="8" name="Title Placeholder 6"/>
          <p:cNvSpPr txBox="1">
            <a:spLocks/>
          </p:cNvSpPr>
          <p:nvPr userDrawn="1"/>
        </p:nvSpPr>
        <p:spPr>
          <a:xfrm>
            <a:off x="457200" y="307356"/>
            <a:ext cx="8229600" cy="4180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umimoji="1" sz="2600" kern="1200">
                <a:solidFill>
                  <a:schemeClr val="tx1"/>
                </a:solidFill>
                <a:latin typeface="Calibri"/>
                <a:ea typeface="ＭＳ Ｐゴシック" charset="0"/>
                <a:cs typeface="Calibri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chemeClr val="tx1"/>
                </a:solidFill>
                <a:latin typeface="Arial" pitchFamily="34" charset="0"/>
                <a:ea typeface="ＭＳ Ｐゴシック" charset="0"/>
                <a:cs typeface="Arial" pitchFamily="34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chemeClr val="tx1"/>
                </a:solidFill>
                <a:latin typeface="Arial" pitchFamily="34" charset="0"/>
                <a:ea typeface="ＭＳ Ｐゴシック" charset="0"/>
                <a:cs typeface="Arial" pitchFamily="34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chemeClr val="tx1"/>
                </a:solidFill>
                <a:latin typeface="Arial" pitchFamily="34" charset="0"/>
                <a:ea typeface="ＭＳ Ｐゴシック" charset="0"/>
                <a:cs typeface="Arial" pitchFamily="34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chemeClr val="tx1"/>
                </a:solidFill>
                <a:latin typeface="Arial" pitchFamily="34" charset="0"/>
                <a:ea typeface="ＭＳ Ｐゴシック" charset="0"/>
                <a:cs typeface="Arial" pitchFamily="34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r>
              <a:rPr lang="ru-RU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69036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800"/>
            </a:lvl1pPr>
            <a:lvl2pPr>
              <a:defRPr sz="2000"/>
            </a:lvl2pPr>
            <a:lvl3pPr>
              <a:defRPr sz="1400"/>
            </a:lvl3pPr>
            <a:lvl4pPr>
              <a:defRPr sz="1200"/>
            </a:lvl4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743F69C-9659-40D3-9FC1-598356C65714}" type="datetime1">
              <a:rPr lang="ru-RU" altLang="ru-RU" smtClean="0"/>
              <a:t>23.08.2019</a:t>
            </a:fld>
            <a:endParaRPr lang="en-US" alt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E3D7F50-8612-4872-B38F-3286F69D0E18}" type="slidenum">
              <a:rPr lang="en-US" altLang="ru-RU"/>
              <a:pPr>
                <a:defRPr/>
              </a:pPr>
              <a:t>‹#›</a:t>
            </a:fld>
            <a:endParaRPr lang="en-US" altLang="ru-RU"/>
          </a:p>
        </p:txBody>
      </p:sp>
      <p:sp>
        <p:nvSpPr>
          <p:cNvPr id="8" name="Title Placeholder 6"/>
          <p:cNvSpPr>
            <a:spLocks noGrp="1"/>
          </p:cNvSpPr>
          <p:nvPr>
            <p:ph type="title"/>
          </p:nvPr>
        </p:nvSpPr>
        <p:spPr>
          <a:xfrm>
            <a:off x="457200" y="307356"/>
            <a:ext cx="8229600" cy="4180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ru-RU" dirty="0" err="1" smtClean="0"/>
              <a:t>Click</a:t>
            </a:r>
            <a:r>
              <a:rPr lang="ru-RU" dirty="0" smtClean="0"/>
              <a:t> </a:t>
            </a:r>
            <a:r>
              <a:rPr lang="ru-RU" dirty="0" err="1" smtClean="0"/>
              <a:t>to</a:t>
            </a:r>
            <a:r>
              <a:rPr lang="ru-RU" dirty="0" smtClean="0"/>
              <a:t> </a:t>
            </a:r>
            <a:r>
              <a:rPr lang="ru-RU" dirty="0" err="1" smtClean="0"/>
              <a:t>edit</a:t>
            </a:r>
            <a:r>
              <a:rPr lang="ru-RU" dirty="0" smtClean="0"/>
              <a:t> </a:t>
            </a:r>
            <a:r>
              <a:rPr lang="ru-RU" dirty="0" err="1" smtClean="0"/>
              <a:t>Master</a:t>
            </a:r>
            <a:r>
              <a:rPr lang="ru-RU" dirty="0" smtClean="0"/>
              <a:t> </a:t>
            </a:r>
            <a:r>
              <a:rPr lang="ru-RU" dirty="0" err="1" smtClean="0"/>
              <a:t>title</a:t>
            </a:r>
            <a:r>
              <a:rPr lang="ru-RU" dirty="0" smtClean="0"/>
              <a:t> </a:t>
            </a:r>
            <a:r>
              <a:rPr lang="ru-RU" dirty="0" err="1" smtClean="0"/>
              <a:t>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60103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B867844E-886F-4A63-8875-B9CFC8170A3B}" type="datetime1">
              <a:rPr lang="ru-RU" smtClean="0"/>
              <a:t>23.08.2019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13B5DBA6-D03C-8E48-A7B9-CD6D1DD22151}" type="slidenum">
              <a:rPr lang="ru-RU"/>
              <a:pPr>
                <a:defRPr/>
              </a:pPr>
              <a:t>‹#›</a:t>
            </a:fld>
            <a:endParaRPr lang="ru-RU"/>
          </a:p>
        </p:txBody>
      </p:sp>
      <p:sp>
        <p:nvSpPr>
          <p:cNvPr id="7" name="Title Placeholder 6"/>
          <p:cNvSpPr>
            <a:spLocks noGrp="1"/>
          </p:cNvSpPr>
          <p:nvPr>
            <p:ph type="title"/>
          </p:nvPr>
        </p:nvSpPr>
        <p:spPr>
          <a:xfrm>
            <a:off x="457200" y="307356"/>
            <a:ext cx="8229600" cy="4180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ru-RU" dirty="0" err="1" smtClean="0"/>
              <a:t>Click</a:t>
            </a:r>
            <a:r>
              <a:rPr lang="ru-RU" dirty="0" smtClean="0"/>
              <a:t> </a:t>
            </a:r>
            <a:r>
              <a:rPr lang="ru-RU" dirty="0" err="1" smtClean="0"/>
              <a:t>to</a:t>
            </a:r>
            <a:r>
              <a:rPr lang="ru-RU" dirty="0" smtClean="0"/>
              <a:t> </a:t>
            </a:r>
            <a:r>
              <a:rPr lang="ru-RU" dirty="0" err="1" smtClean="0"/>
              <a:t>edit</a:t>
            </a:r>
            <a:r>
              <a:rPr lang="ru-RU" dirty="0" smtClean="0"/>
              <a:t> </a:t>
            </a:r>
            <a:r>
              <a:rPr lang="ru-RU" dirty="0" err="1" smtClean="0"/>
              <a:t>Master</a:t>
            </a:r>
            <a:r>
              <a:rPr lang="ru-RU" dirty="0" smtClean="0"/>
              <a:t> </a:t>
            </a:r>
            <a:r>
              <a:rPr lang="ru-RU" dirty="0" err="1" smtClean="0"/>
              <a:t>title</a:t>
            </a:r>
            <a:r>
              <a:rPr lang="ru-RU" dirty="0" smtClean="0"/>
              <a:t> </a:t>
            </a:r>
            <a:r>
              <a:rPr lang="ru-RU" dirty="0" err="1" smtClean="0"/>
              <a:t>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49503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A5443B-574B-48EB-8C16-91392287C9B0}" type="datetime1">
              <a:rPr lang="ru-RU" altLang="ru-RU" smtClean="0"/>
              <a:t>23.08.2019</a:t>
            </a:fld>
            <a:endParaRPr lang="en-US" alt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8FF0448-F3B1-4062-B66A-9DA1239BF297}" type="slidenum">
              <a:rPr lang="en-US" altLang="ru-RU"/>
              <a:pPr>
                <a:defRPr/>
              </a:pPr>
              <a:t>‹#›</a:t>
            </a:fld>
            <a:endParaRPr lang="en-US" altLang="ru-RU"/>
          </a:p>
        </p:txBody>
      </p:sp>
    </p:spTree>
    <p:extLst>
      <p:ext uri="{BB962C8B-B14F-4D97-AF65-F5344CB8AC3E}">
        <p14:creationId xmlns:p14="http://schemas.microsoft.com/office/powerpoint/2010/main" val="38053363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4043BC4-1486-48B4-B00A-E9FEDE9A065F}" type="datetime1">
              <a:rPr lang="ru-RU" altLang="ru-RU" smtClean="0"/>
              <a:t>23.08.2019</a:t>
            </a:fld>
            <a:endParaRPr lang="en-US" alt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8AFC8A8-551A-4201-BE66-ECB93A0A1032}" type="slidenum">
              <a:rPr lang="en-US" altLang="ru-RU"/>
              <a:pPr>
                <a:defRPr/>
              </a:pPr>
              <a:t>‹#›</a:t>
            </a:fld>
            <a:endParaRPr lang="en-US" altLang="ru-RU"/>
          </a:p>
        </p:txBody>
      </p:sp>
    </p:spTree>
    <p:extLst>
      <p:ext uri="{BB962C8B-B14F-4D97-AF65-F5344CB8AC3E}">
        <p14:creationId xmlns:p14="http://schemas.microsoft.com/office/powerpoint/2010/main" val="24200526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emf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6"/>
          <p:cNvSpPr>
            <a:spLocks noGrp="1"/>
          </p:cNvSpPr>
          <p:nvPr>
            <p:ph type="title"/>
          </p:nvPr>
        </p:nvSpPr>
        <p:spPr>
          <a:xfrm>
            <a:off x="457200" y="307356"/>
            <a:ext cx="8229600" cy="4180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ru-RU" dirty="0" err="1" smtClean="0"/>
              <a:t>Click</a:t>
            </a:r>
            <a:r>
              <a:rPr lang="ru-RU" dirty="0" smtClean="0"/>
              <a:t> </a:t>
            </a:r>
            <a:r>
              <a:rPr lang="ru-RU" dirty="0" err="1" smtClean="0"/>
              <a:t>to</a:t>
            </a:r>
            <a:r>
              <a:rPr lang="ru-RU" dirty="0" smtClean="0"/>
              <a:t> </a:t>
            </a:r>
            <a:r>
              <a:rPr lang="ru-RU" dirty="0" err="1" smtClean="0"/>
              <a:t>edit</a:t>
            </a:r>
            <a:r>
              <a:rPr lang="ru-RU" dirty="0" smtClean="0"/>
              <a:t> </a:t>
            </a:r>
            <a:r>
              <a:rPr lang="ru-RU" dirty="0" err="1" smtClean="0"/>
              <a:t>Master</a:t>
            </a:r>
            <a:r>
              <a:rPr lang="ru-RU" dirty="0" smtClean="0"/>
              <a:t> </a:t>
            </a:r>
            <a:r>
              <a:rPr lang="ru-RU" dirty="0" err="1" smtClean="0"/>
              <a:t>title</a:t>
            </a:r>
            <a:r>
              <a:rPr lang="ru-RU" dirty="0" smtClean="0"/>
              <a:t> </a:t>
            </a:r>
            <a:r>
              <a:rPr lang="ru-RU" dirty="0" err="1" smtClean="0"/>
              <a:t>style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2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ru-RU" dirty="0" smtClean="0"/>
              <a:t>Click to edit Master text styles</a:t>
            </a:r>
          </a:p>
          <a:p>
            <a:pPr lvl="1"/>
            <a:r>
              <a:rPr lang="en-US" altLang="ru-RU" dirty="0" smtClean="0"/>
              <a:t>Second level</a:t>
            </a:r>
          </a:p>
          <a:p>
            <a:pPr lvl="2"/>
            <a:r>
              <a:rPr lang="en-US" altLang="ru-RU" dirty="0" smtClean="0"/>
              <a:t>Third level</a:t>
            </a:r>
          </a:p>
          <a:p>
            <a:pPr lvl="3"/>
            <a:r>
              <a:rPr lang="en-US" altLang="ru-RU" dirty="0" smtClean="0"/>
              <a:t>Fourth level</a:t>
            </a:r>
          </a:p>
          <a:p>
            <a:pPr lvl="4"/>
            <a:r>
              <a:rPr lang="en-US" altLang="ru-RU" dirty="0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5A79B731-8250-4C70-818D-89D66FE27451}" type="datetime1">
              <a:rPr lang="ru-RU" altLang="ru-RU" smtClean="0"/>
              <a:t>23.08.2019</a:t>
            </a:fld>
            <a:endParaRPr lang="en-US" alt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DAA693F9-B92E-4216-916B-51FDA3FE28FC}" type="slidenum">
              <a:rPr lang="en-US" altLang="ru-RU"/>
              <a:pPr>
                <a:defRPr/>
              </a:pPr>
              <a:t>‹#›</a:t>
            </a:fld>
            <a:endParaRPr lang="en-US" altLang="ru-RU"/>
          </a:p>
        </p:txBody>
      </p:sp>
      <p:pic>
        <p:nvPicPr>
          <p:cNvPr id="1032" name="Изображение 8" descr="герб_простой_tinkoff.pdf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3700" y="-73025"/>
            <a:ext cx="1143000" cy="1003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" name="Straight Connector 2"/>
          <p:cNvCxnSpPr/>
          <p:nvPr userDrawn="1"/>
        </p:nvCxnSpPr>
        <p:spPr>
          <a:xfrm>
            <a:off x="0" y="908720"/>
            <a:ext cx="9144000" cy="0"/>
          </a:xfrm>
          <a:prstGeom prst="line">
            <a:avLst/>
          </a:prstGeom>
          <a:ln w="38100">
            <a:solidFill>
              <a:srgbClr val="FFDD2E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61" r:id="rId3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kumimoji="1" sz="2600" kern="1200">
          <a:solidFill>
            <a:schemeClr val="tx1"/>
          </a:solidFill>
          <a:latin typeface="Calibri"/>
          <a:ea typeface="ＭＳ Ｐゴシック" charset="0"/>
          <a:cs typeface="Calibri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kumimoji="1" sz="3000">
          <a:solidFill>
            <a:schemeClr val="tx1"/>
          </a:solidFill>
          <a:latin typeface="Arial" pitchFamily="34" charset="0"/>
          <a:ea typeface="ＭＳ Ｐゴシック" charset="0"/>
          <a:cs typeface="Arial" pitchFamily="34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kumimoji="1" sz="3000">
          <a:solidFill>
            <a:schemeClr val="tx1"/>
          </a:solidFill>
          <a:latin typeface="Arial" pitchFamily="34" charset="0"/>
          <a:ea typeface="ＭＳ Ｐゴシック" charset="0"/>
          <a:cs typeface="Arial" pitchFamily="34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kumimoji="1" sz="3000">
          <a:solidFill>
            <a:schemeClr val="tx1"/>
          </a:solidFill>
          <a:latin typeface="Arial" pitchFamily="34" charset="0"/>
          <a:ea typeface="ＭＳ Ｐゴシック" charset="0"/>
          <a:cs typeface="Arial" pitchFamily="34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kumimoji="1" sz="3000">
          <a:solidFill>
            <a:schemeClr val="tx1"/>
          </a:solidFill>
          <a:latin typeface="Arial" pitchFamily="34" charset="0"/>
          <a:ea typeface="ＭＳ Ｐゴシック" charset="0"/>
          <a:cs typeface="Arial" pitchFamily="34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Arial" pitchFamily="34" charset="0"/>
          <a:cs typeface="Arial" pitchFamily="34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Arial" pitchFamily="34" charset="0"/>
          <a:cs typeface="Arial" pitchFamily="34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Arial" pitchFamily="34" charset="0"/>
          <a:cs typeface="Arial" pitchFamily="34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Arial" pitchFamily="34" charset="0"/>
          <a:cs typeface="Arial" pitchFamily="34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kumimoji="1" sz="3200" kern="1200">
          <a:solidFill>
            <a:schemeClr val="tx1"/>
          </a:solidFill>
          <a:latin typeface="Calibri"/>
          <a:ea typeface="ＭＳ Ｐゴシック" charset="0"/>
          <a:cs typeface="Calibri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kumimoji="1" sz="2800" kern="1200">
          <a:solidFill>
            <a:schemeClr val="tx1"/>
          </a:solidFill>
          <a:latin typeface="Calibri"/>
          <a:ea typeface="ＭＳ Ｐゴシック" charset="0"/>
          <a:cs typeface="Calibri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Calibri"/>
          <a:ea typeface="ＭＳ Ｐゴシック" charset="0"/>
          <a:cs typeface="Calibri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kumimoji="1" sz="2000" kern="1200">
          <a:solidFill>
            <a:schemeClr val="tx1"/>
          </a:solidFill>
          <a:latin typeface="Calibri"/>
          <a:ea typeface="ＭＳ Ｐゴシック" charset="0"/>
          <a:cs typeface="Calibri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kumimoji="1" sz="2000" kern="1200">
          <a:solidFill>
            <a:schemeClr val="tx1"/>
          </a:solidFill>
          <a:latin typeface="Calibri"/>
          <a:ea typeface="ＭＳ Ｐゴシック" charset="0"/>
          <a:cs typeface="Calibri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2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ru-RU" dirty="0" smtClean="0"/>
              <a:t>Click to edit Master text styles</a:t>
            </a:r>
          </a:p>
          <a:p>
            <a:pPr lvl="1"/>
            <a:r>
              <a:rPr lang="en-US" altLang="ru-RU" dirty="0" smtClean="0"/>
              <a:t>Second level</a:t>
            </a:r>
          </a:p>
          <a:p>
            <a:pPr lvl="2"/>
            <a:r>
              <a:rPr lang="en-US" altLang="ru-RU" dirty="0" smtClean="0"/>
              <a:t>Third level</a:t>
            </a:r>
          </a:p>
          <a:p>
            <a:pPr lvl="3"/>
            <a:r>
              <a:rPr lang="en-US" altLang="ru-RU" dirty="0" smtClean="0"/>
              <a:t>Fourth level</a:t>
            </a:r>
          </a:p>
          <a:p>
            <a:pPr lvl="4"/>
            <a:r>
              <a:rPr lang="en-US" altLang="ru-RU" dirty="0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>
              <a:defRPr/>
            </a:pPr>
            <a:fld id="{BACBAAA4-3747-4254-9C47-85E54AC0FC51}" type="datetime1">
              <a:rPr lang="ru-RU" altLang="ru-RU" smtClean="0"/>
              <a:t>23.08.2019</a:t>
            </a:fld>
            <a:endParaRPr lang="en-US" alt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Calibri"/>
                <a:ea typeface="+mn-ea"/>
                <a:cs typeface="Calibri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>
              <a:defRPr/>
            </a:pPr>
            <a:fld id="{9177BD9B-798D-48E0-9947-321836D842D0}" type="slidenum">
              <a:rPr lang="en-US" altLang="ru-RU" smtClean="0"/>
              <a:pPr>
                <a:defRPr/>
              </a:pPr>
              <a:t>‹#›</a:t>
            </a:fld>
            <a:endParaRPr lang="en-US" alt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kumimoji="1" sz="4400" kern="1200">
          <a:solidFill>
            <a:schemeClr val="tx1"/>
          </a:solidFill>
          <a:latin typeface="+mj-lt"/>
          <a:ea typeface="ＭＳ Ｐゴシック" charset="0"/>
          <a:cs typeface="ＭＳ Ｐゴシック" charset="0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itchFamily="34" charset="0"/>
          <a:ea typeface="ＭＳ Ｐゴシック" charset="0"/>
          <a:cs typeface="ＭＳ Ｐゴシック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itchFamily="34" charset="0"/>
          <a:ea typeface="ＭＳ Ｐゴシック" charset="0"/>
          <a:cs typeface="ＭＳ Ｐゴシック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itchFamily="34" charset="0"/>
          <a:ea typeface="ＭＳ Ｐゴシック" charset="0"/>
          <a:cs typeface="ＭＳ Ｐゴシック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itchFamily="34" charset="0"/>
          <a:ea typeface="ＭＳ Ｐゴシック" charset="0"/>
          <a:cs typeface="ＭＳ Ｐゴシック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kumimoji="1" sz="3200" kern="1200">
          <a:solidFill>
            <a:schemeClr val="tx1"/>
          </a:solidFill>
          <a:latin typeface="Calibri"/>
          <a:ea typeface="ＭＳ Ｐゴシック" charset="0"/>
          <a:cs typeface="Calibri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kumimoji="1" sz="2800" kern="1200">
          <a:solidFill>
            <a:schemeClr val="tx1"/>
          </a:solidFill>
          <a:latin typeface="Calibri"/>
          <a:ea typeface="ＭＳ Ｐゴシック" charset="0"/>
          <a:cs typeface="Calibri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Calibri"/>
          <a:ea typeface="ＭＳ Ｐゴシック" charset="0"/>
          <a:cs typeface="Calibri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kumimoji="1" sz="2000" kern="1200">
          <a:solidFill>
            <a:schemeClr val="tx1"/>
          </a:solidFill>
          <a:latin typeface="Calibri"/>
          <a:ea typeface="ＭＳ Ｐゴシック" charset="0"/>
          <a:cs typeface="Calibri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kumimoji="1" sz="2000" kern="1200">
          <a:solidFill>
            <a:schemeClr val="tx1"/>
          </a:solidFill>
          <a:latin typeface="Calibri"/>
          <a:ea typeface="ＭＳ Ｐゴシック" charset="0"/>
          <a:cs typeface="Calibri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3"/>
          <p:cNvSpPr>
            <a:spLocks noChangeArrowheads="1"/>
          </p:cNvSpPr>
          <p:nvPr/>
        </p:nvSpPr>
        <p:spPr bwMode="auto">
          <a:xfrm>
            <a:off x="0" y="3645024"/>
            <a:ext cx="9144000" cy="2016224"/>
          </a:xfrm>
          <a:prstGeom prst="rect">
            <a:avLst/>
          </a:prstGeom>
          <a:solidFill>
            <a:srgbClr val="FFD823"/>
          </a:solidFill>
          <a:ln>
            <a:noFill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099" name="Title 1"/>
          <p:cNvSpPr>
            <a:spLocks noGrp="1"/>
          </p:cNvSpPr>
          <p:nvPr>
            <p:ph type="ctrTitle"/>
          </p:nvPr>
        </p:nvSpPr>
        <p:spPr>
          <a:xfrm>
            <a:off x="611560" y="4030968"/>
            <a:ext cx="8244408" cy="1346052"/>
          </a:xfrm>
        </p:spPr>
        <p:txBody>
          <a:bodyPr/>
          <a:lstStyle/>
          <a:p>
            <a:pPr algn="l" eaLnBrk="1" hangingPunct="1"/>
            <a:r>
              <a:rPr kumimoji="0" lang="en-US" altLang="ru-RU" sz="3600" dirty="0">
                <a:solidFill>
                  <a:srgbClr val="000000"/>
                </a:solidFill>
                <a:latin typeface="Calibri"/>
                <a:ea typeface="ＭＳ Ｐゴシック" panose="020B0600070205080204" pitchFamily="34" charset="-128"/>
                <a:cs typeface="Calibri"/>
              </a:rPr>
              <a:t>Transfer </a:t>
            </a:r>
            <a:r>
              <a:rPr kumimoji="0" lang="en-US" altLang="ru-RU" sz="3600" dirty="0" smtClean="0">
                <a:solidFill>
                  <a:srgbClr val="000000"/>
                </a:solidFill>
                <a:latin typeface="Calibri"/>
                <a:ea typeface="ＭＳ Ｐゴシック" panose="020B0600070205080204" pitchFamily="34" charset="-128"/>
                <a:cs typeface="Calibri"/>
              </a:rPr>
              <a:t>learning</a:t>
            </a:r>
            <a:r>
              <a:rPr kumimoji="0" lang="en-US" altLang="ru-RU" sz="3600" dirty="0">
                <a:solidFill>
                  <a:srgbClr val="000000"/>
                </a:solidFill>
                <a:latin typeface="Calibri"/>
                <a:ea typeface="ＭＳ Ｐゴシック" panose="020B0600070205080204" pitchFamily="34" charset="-128"/>
                <a:cs typeface="Calibri"/>
              </a:rPr>
              <a:t/>
            </a:r>
            <a:br>
              <a:rPr kumimoji="0" lang="en-US" altLang="ru-RU" sz="3600" dirty="0">
                <a:solidFill>
                  <a:srgbClr val="000000"/>
                </a:solidFill>
                <a:latin typeface="Calibri"/>
                <a:ea typeface="ＭＳ Ｐゴシック" panose="020B0600070205080204" pitchFamily="34" charset="-128"/>
                <a:cs typeface="Calibri"/>
              </a:rPr>
            </a:br>
            <a:r>
              <a:rPr kumimoji="0" lang="en-US" altLang="ru-RU" sz="3600" dirty="0" smtClean="0">
                <a:solidFill>
                  <a:srgbClr val="000000"/>
                </a:solidFill>
                <a:latin typeface="Calibri"/>
                <a:ea typeface="ＭＳ Ｐゴシック" panose="020B0600070205080204" pitchFamily="34" charset="-128"/>
                <a:cs typeface="Calibri"/>
              </a:rPr>
              <a:t>Meta-learning</a:t>
            </a:r>
            <a:r>
              <a:rPr kumimoji="0" lang="ru-RU" altLang="ru-RU" sz="3600" dirty="0" smtClean="0">
                <a:solidFill>
                  <a:srgbClr val="000000"/>
                </a:solidFill>
                <a:latin typeface="Calibri"/>
                <a:ea typeface="ＭＳ Ｐゴシック" panose="020B0600070205080204" pitchFamily="34" charset="-128"/>
                <a:cs typeface="Calibri"/>
              </a:rPr>
              <a:t/>
            </a:r>
            <a:br>
              <a:rPr kumimoji="0" lang="ru-RU" altLang="ru-RU" sz="3600" dirty="0" smtClean="0">
                <a:solidFill>
                  <a:srgbClr val="000000"/>
                </a:solidFill>
                <a:latin typeface="Calibri"/>
                <a:ea typeface="ＭＳ Ｐゴシック" panose="020B0600070205080204" pitchFamily="34" charset="-128"/>
                <a:cs typeface="Calibri"/>
              </a:rPr>
            </a:br>
            <a:r>
              <a:rPr kumimoji="0" lang="ru-RU" altLang="ru-RU" sz="1800" dirty="0" smtClean="0">
                <a:solidFill>
                  <a:srgbClr val="000000"/>
                </a:solidFill>
                <a:latin typeface="Calibri"/>
                <a:ea typeface="ＭＳ Ｐゴシック" panose="020B0600070205080204" pitchFamily="34" charset="-128"/>
                <a:cs typeface="Calibri"/>
              </a:rPr>
              <a:t>Резяпкин Вячеслав 											2</a:t>
            </a:r>
            <a:r>
              <a:rPr kumimoji="0" lang="en-US" altLang="ru-RU" sz="1800" dirty="0" smtClean="0">
                <a:solidFill>
                  <a:srgbClr val="000000"/>
                </a:solidFill>
                <a:latin typeface="Calibri"/>
                <a:ea typeface="ＭＳ Ｐゴシック" panose="020B0600070205080204" pitchFamily="34" charset="-128"/>
                <a:cs typeface="Calibri"/>
              </a:rPr>
              <a:t>7.0</a:t>
            </a:r>
            <a:r>
              <a:rPr kumimoji="0" lang="en-US" altLang="ru-RU" sz="1800" dirty="0">
                <a:solidFill>
                  <a:srgbClr val="000000"/>
                </a:solidFill>
                <a:latin typeface="Calibri"/>
                <a:ea typeface="ＭＳ Ｐゴシック" panose="020B0600070205080204" pitchFamily="34" charset="-128"/>
                <a:cs typeface="Calibri"/>
              </a:rPr>
              <a:t>8</a:t>
            </a:r>
            <a:r>
              <a:rPr kumimoji="0" lang="en-US" altLang="ru-RU" sz="1800" dirty="0" smtClean="0">
                <a:solidFill>
                  <a:srgbClr val="000000"/>
                </a:solidFill>
                <a:latin typeface="Calibri"/>
                <a:ea typeface="ＭＳ Ｐゴシック" panose="020B0600070205080204" pitchFamily="34" charset="-128"/>
                <a:cs typeface="Calibri"/>
              </a:rPr>
              <a:t>.2019</a:t>
            </a:r>
            <a:endParaRPr kumimoji="0" lang="en-US" altLang="ru-RU" sz="1800" dirty="0">
              <a:solidFill>
                <a:srgbClr val="000000"/>
              </a:solidFill>
              <a:latin typeface="Calibri"/>
              <a:ea typeface="ＭＳ Ｐゴシック" panose="020B0600070205080204" pitchFamily="34" charset="-128"/>
              <a:cs typeface="Calibri"/>
            </a:endParaRPr>
          </a:p>
        </p:txBody>
      </p:sp>
      <p:pic>
        <p:nvPicPr>
          <p:cNvPr id="15" name="Picture 14" descr="Tinkoff-RU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6093296"/>
            <a:ext cx="1540466" cy="288000"/>
          </a:xfrm>
          <a:prstGeom prst="rect">
            <a:avLst/>
          </a:prstGeom>
        </p:spPr>
      </p:pic>
      <p:pic>
        <p:nvPicPr>
          <p:cNvPr id="17" name="Picture 16" descr="gerbi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986056"/>
            <a:ext cx="1872208" cy="1669198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2503326" y="5511948"/>
            <a:ext cx="8244408" cy="1346052"/>
          </a:xfrm>
          <a:prstGeom prst="rect">
            <a:avLst/>
          </a:prstGeom>
        </p:spPr>
        <p:txBody>
          <a:bodyPr/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kumimoji="1" sz="4400" kern="1200">
                <a:solidFill>
                  <a:schemeClr val="tx1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 eaLnBrk="1" hangingPunct="1"/>
            <a:endParaRPr kumimoji="0" lang="en-US" altLang="ru-RU" sz="3600" dirty="0">
              <a:solidFill>
                <a:srgbClr val="000000"/>
              </a:solidFill>
              <a:latin typeface="Calibri"/>
              <a:ea typeface="ＭＳ Ｐゴシック" panose="020B0600070205080204" pitchFamily="34" charset="-128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61317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1" dirty="0" smtClean="0"/>
              <a:t>Progressive network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700" y="1412776"/>
            <a:ext cx="8518723" cy="2114005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313" y="4149080"/>
            <a:ext cx="7469374" cy="2434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166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i="1" dirty="0" smtClean="0"/>
              <a:t>Что ещё интересного?</a:t>
            </a:r>
            <a:endParaRPr lang="ru-RU" dirty="0"/>
          </a:p>
        </p:txBody>
      </p:sp>
      <p:sp>
        <p:nvSpPr>
          <p:cNvPr id="3" name="TextBox 2"/>
          <p:cNvSpPr txBox="1"/>
          <p:nvPr/>
        </p:nvSpPr>
        <p:spPr>
          <a:xfrm>
            <a:off x="827585" y="1700808"/>
            <a:ext cx="777686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Transfer learning </a:t>
            </a:r>
            <a:r>
              <a:rPr lang="ru-RU" sz="2400" dirty="0" smtClean="0"/>
              <a:t>может быть особенно полезен </a:t>
            </a:r>
            <a:r>
              <a:rPr lang="ru-RU" sz="2400" dirty="0" smtClean="0"/>
              <a:t>в</a:t>
            </a:r>
            <a:r>
              <a:rPr lang="en-US" sz="2400" dirty="0" smtClean="0"/>
              <a:t> </a:t>
            </a:r>
            <a:r>
              <a:rPr lang="ru-RU" sz="2400" dirty="0" smtClean="0"/>
              <a:t>задачах</a:t>
            </a:r>
            <a:r>
              <a:rPr lang="en-US" sz="2400" dirty="0" smtClean="0"/>
              <a:t> </a:t>
            </a:r>
            <a:r>
              <a:rPr lang="ru-RU" sz="2400" dirty="0" smtClean="0"/>
              <a:t>реального мира</a:t>
            </a:r>
            <a:endParaRPr lang="ru-RU" sz="2400" dirty="0" smtClean="0"/>
          </a:p>
          <a:p>
            <a:endParaRPr lang="ru-RU" sz="2400" dirty="0" smtClean="0"/>
          </a:p>
          <a:p>
            <a:r>
              <a:rPr lang="ru-RU" sz="2400" dirty="0" smtClean="0"/>
              <a:t>Например, учить беспилотные автомобили с нуля может оказаться </a:t>
            </a:r>
            <a:r>
              <a:rPr lang="ru-RU" sz="2400" dirty="0" smtClean="0">
                <a:solidFill>
                  <a:srgbClr val="FF0000"/>
                </a:solidFill>
              </a:rPr>
              <a:t>дорого</a:t>
            </a:r>
            <a:r>
              <a:rPr lang="ru-RU" sz="2400" dirty="0" smtClean="0"/>
              <a:t>. </a:t>
            </a:r>
          </a:p>
          <a:p>
            <a:r>
              <a:rPr lang="ru-RU" sz="2400" dirty="0" smtClean="0"/>
              <a:t>Было бы </a:t>
            </a:r>
            <a:r>
              <a:rPr lang="ru-RU" sz="2400" dirty="0" smtClean="0">
                <a:solidFill>
                  <a:srgbClr val="00B050"/>
                </a:solidFill>
              </a:rPr>
              <a:t>здорово</a:t>
            </a:r>
            <a:r>
              <a:rPr lang="ru-RU" sz="2400" dirty="0" smtClean="0"/>
              <a:t> </a:t>
            </a:r>
            <a:r>
              <a:rPr lang="ru-RU" sz="2400" dirty="0" smtClean="0"/>
              <a:t>сначала </a:t>
            </a:r>
            <a:r>
              <a:rPr lang="ru-RU" sz="2400" dirty="0" smtClean="0"/>
              <a:t>поучить их ездить в симуляции, а затем </a:t>
            </a:r>
            <a:r>
              <a:rPr lang="ru-RU" sz="2400" dirty="0" smtClean="0">
                <a:solidFill>
                  <a:srgbClr val="4F81BD"/>
                </a:solidFill>
              </a:rPr>
              <a:t>перенести</a:t>
            </a:r>
            <a:r>
              <a:rPr lang="ru-RU" sz="2400" dirty="0" smtClean="0"/>
              <a:t> опыт на реальные дороги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134477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1520" y="307356"/>
            <a:ext cx="8435280" cy="418058"/>
          </a:xfrm>
        </p:spPr>
        <p:txBody>
          <a:bodyPr/>
          <a:lstStyle/>
          <a:p>
            <a:r>
              <a:rPr lang="en-US" sz="2400" b="1" i="1" dirty="0" smtClean="0"/>
              <a:t>CAD2RL</a:t>
            </a:r>
            <a:r>
              <a:rPr lang="en-US" sz="2400" dirty="0" smtClean="0"/>
              <a:t>: </a:t>
            </a:r>
            <a:r>
              <a:rPr lang="en-US" sz="2400" dirty="0"/>
              <a:t>Real Single-Image Flight without a Single </a:t>
            </a:r>
            <a:r>
              <a:rPr lang="en-US" sz="2400" dirty="0" smtClean="0"/>
              <a:t>Real Image</a:t>
            </a:r>
            <a:endParaRPr lang="ru-RU" sz="2400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64" y="2492896"/>
            <a:ext cx="9144000" cy="290680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11560" y="1412776"/>
            <a:ext cx="6480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err="1" smtClean="0"/>
              <a:t>Дрона</a:t>
            </a:r>
            <a:r>
              <a:rPr lang="ru-RU" dirty="0" smtClean="0"/>
              <a:t> обучили летать в искусственной среде, затем без </a:t>
            </a:r>
            <a:r>
              <a:rPr lang="ru-RU" dirty="0" err="1" smtClean="0"/>
              <a:t>дообучения</a:t>
            </a:r>
            <a:r>
              <a:rPr lang="ru-RU" dirty="0" smtClean="0"/>
              <a:t> отправили в реальный мир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30210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1520" y="307356"/>
            <a:ext cx="8435280" cy="418058"/>
          </a:xfrm>
        </p:spPr>
        <p:txBody>
          <a:bodyPr/>
          <a:lstStyle/>
          <a:p>
            <a:r>
              <a:rPr lang="en-US" sz="2400" b="1" i="1" dirty="0" smtClean="0"/>
              <a:t>CAD2RL</a:t>
            </a:r>
            <a:r>
              <a:rPr lang="en-US" sz="2400" dirty="0" smtClean="0"/>
              <a:t>: </a:t>
            </a:r>
            <a:r>
              <a:rPr lang="en-US" sz="2400" dirty="0"/>
              <a:t>Real Single-Image Flight without a Single </a:t>
            </a:r>
            <a:r>
              <a:rPr lang="en-US" sz="2400" dirty="0" smtClean="0"/>
              <a:t>Real Image</a:t>
            </a:r>
            <a:endParaRPr lang="ru-RU" sz="2400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64" y="2492896"/>
            <a:ext cx="9144000" cy="290680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11560" y="1412776"/>
            <a:ext cx="6480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err="1" smtClean="0"/>
              <a:t>Дрона</a:t>
            </a:r>
            <a:r>
              <a:rPr lang="ru-RU" dirty="0" smtClean="0"/>
              <a:t> обучили летать в искусственной среде, затем без </a:t>
            </a:r>
            <a:r>
              <a:rPr lang="ru-RU" dirty="0" err="1" smtClean="0"/>
              <a:t>дообучения</a:t>
            </a:r>
            <a:r>
              <a:rPr lang="ru-RU" dirty="0" smtClean="0"/>
              <a:t> отправили в реальный мир </a:t>
            </a:r>
            <a:endParaRPr lang="ru-RU" dirty="0"/>
          </a:p>
        </p:txBody>
      </p:sp>
      <p:sp>
        <p:nvSpPr>
          <p:cNvPr id="3" name="TextBox 2"/>
          <p:cNvSpPr txBox="1"/>
          <p:nvPr/>
        </p:nvSpPr>
        <p:spPr>
          <a:xfrm>
            <a:off x="2699792" y="4468470"/>
            <a:ext cx="725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err="1" smtClean="0">
                <a:solidFill>
                  <a:srgbClr val="FF0000"/>
                </a:solidFill>
              </a:rPr>
              <a:t>Блэт</a:t>
            </a:r>
            <a:r>
              <a:rPr lang="ru-RU" dirty="0" smtClean="0">
                <a:solidFill>
                  <a:srgbClr val="FF0000"/>
                </a:solidFill>
              </a:rPr>
              <a:t>.</a:t>
            </a:r>
            <a:endParaRPr lang="ru-RU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747901" y="2123564"/>
            <a:ext cx="1710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i="1" dirty="0" smtClean="0"/>
              <a:t>0-</a:t>
            </a:r>
            <a:r>
              <a:rPr lang="en-US" i="1" dirty="0" smtClean="0"/>
              <a:t>shot learning</a:t>
            </a:r>
            <a:endParaRPr lang="ru-RU" i="1" dirty="0"/>
          </a:p>
        </p:txBody>
      </p:sp>
    </p:spTree>
    <p:extLst>
      <p:ext uri="{BB962C8B-B14F-4D97-AF65-F5344CB8AC3E}">
        <p14:creationId xmlns:p14="http://schemas.microsoft.com/office/powerpoint/2010/main" val="3685952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1520" y="307356"/>
            <a:ext cx="8435280" cy="418058"/>
          </a:xfrm>
        </p:spPr>
        <p:txBody>
          <a:bodyPr/>
          <a:lstStyle/>
          <a:p>
            <a:r>
              <a:rPr lang="ru-RU" sz="2400" b="1" i="1" dirty="0" smtClean="0"/>
              <a:t>Адаптация к реальному миру</a:t>
            </a:r>
            <a:endParaRPr lang="ru-RU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611560" y="1412776"/>
            <a:ext cx="70567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Что если у нас </a:t>
            </a:r>
            <a:r>
              <a:rPr lang="ru-RU" dirty="0" smtClean="0">
                <a:solidFill>
                  <a:srgbClr val="00B050"/>
                </a:solidFill>
              </a:rPr>
              <a:t>есть</a:t>
            </a:r>
            <a:r>
              <a:rPr lang="ru-RU" dirty="0" smtClean="0"/>
              <a:t> фотографии реального мира?</a:t>
            </a:r>
          </a:p>
          <a:p>
            <a:r>
              <a:rPr lang="ru-RU" dirty="0" smtClean="0"/>
              <a:t>Сделаем симуляцию похожей на реальность с помощью </a:t>
            </a:r>
            <a:r>
              <a:rPr lang="en-US" dirty="0" smtClean="0"/>
              <a:t>GAN</a:t>
            </a:r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880" y="2381063"/>
            <a:ext cx="8423920" cy="3855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497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1520" y="307356"/>
            <a:ext cx="8435280" cy="418058"/>
          </a:xfrm>
        </p:spPr>
        <p:txBody>
          <a:bodyPr/>
          <a:lstStyle/>
          <a:p>
            <a:r>
              <a:rPr lang="en-US" sz="2400" b="1" i="1" dirty="0" smtClean="0"/>
              <a:t>Multi-task learning</a:t>
            </a:r>
            <a:endParaRPr lang="ru-RU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611560" y="1412776"/>
            <a:ext cx="705678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До сих пор мы рассматривали только </a:t>
            </a:r>
            <a:r>
              <a:rPr lang="en-US" dirty="0" smtClean="0"/>
              <a:t>one-task learning</a:t>
            </a:r>
          </a:p>
          <a:p>
            <a:r>
              <a:rPr lang="ru-RU" dirty="0" smtClean="0"/>
              <a:t>Учимся </a:t>
            </a:r>
            <a:r>
              <a:rPr lang="ru-RU" b="1" dirty="0" smtClean="0"/>
              <a:t>на одной </a:t>
            </a:r>
            <a:r>
              <a:rPr lang="ru-RU" dirty="0" smtClean="0"/>
              <a:t>задаче, переносим опыт в другую задачу</a:t>
            </a:r>
          </a:p>
          <a:p>
            <a:r>
              <a:rPr lang="ru-RU" dirty="0" smtClean="0"/>
              <a:t>Пусть, теперь, мы учимся </a:t>
            </a:r>
            <a:r>
              <a:rPr lang="ru-RU" b="1" dirty="0" smtClean="0"/>
              <a:t>на нескольких </a:t>
            </a:r>
            <a:r>
              <a:rPr lang="ru-RU" dirty="0" smtClean="0"/>
              <a:t>задачах</a:t>
            </a:r>
          </a:p>
          <a:p>
            <a:r>
              <a:rPr lang="ru-RU" dirty="0" smtClean="0"/>
              <a:t>Что это вообще значит – одним агентом в одной среде учиться нескольким задачам?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3394959"/>
            <a:ext cx="7349480" cy="2219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801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1520" y="307356"/>
            <a:ext cx="8435280" cy="418058"/>
          </a:xfrm>
        </p:spPr>
        <p:txBody>
          <a:bodyPr/>
          <a:lstStyle/>
          <a:p>
            <a:r>
              <a:rPr lang="en-US" sz="2400" b="1" i="1" dirty="0" smtClean="0"/>
              <a:t>Multi-task learning</a:t>
            </a:r>
            <a:endParaRPr lang="ru-RU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683568" y="3067993"/>
                <a:ext cx="4176464" cy="25853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dirty="0" smtClean="0"/>
                  <a:t>Как сформулировать такую задачу?</a:t>
                </a:r>
              </a:p>
              <a:p>
                <a:endParaRPr lang="ru-RU" dirty="0"/>
              </a:p>
              <a:p>
                <a:r>
                  <a:rPr lang="ru-RU" dirty="0" smtClean="0"/>
                  <a:t>Дополним состояние (здесь - картинка) </a:t>
                </a:r>
                <a:r>
                  <a:rPr lang="ru-RU" b="1" dirty="0" smtClean="0"/>
                  <a:t>контекстом</a:t>
                </a:r>
                <a:r>
                  <a:rPr lang="ru-RU" dirty="0" smtClean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endParaRPr lang="en-US" b="0" i="1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 smtClean="0"/>
              </a:p>
              <a:p>
                <a:pPr/>
                <a:endParaRPr lang="en-US" dirty="0"/>
              </a:p>
              <a:p>
                <a:pPr/>
                <a:r>
                  <a:rPr lang="ru-RU" dirty="0" smtClean="0"/>
                  <a:t>По </a:t>
                </a:r>
                <a:r>
                  <a:rPr lang="ru-RU" b="1" dirty="0" smtClean="0"/>
                  <a:t>контексту</a:t>
                </a:r>
                <a:r>
                  <a:rPr lang="ru-RU" dirty="0" smtClean="0"/>
                  <a:t> агент сможет определять, какую именно задачу он должен делать.</a:t>
                </a:r>
                <a:endParaRPr lang="ru-RU" dirty="0"/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8" y="3067993"/>
                <a:ext cx="4176464" cy="2585323"/>
              </a:xfrm>
              <a:prstGeom prst="rect">
                <a:avLst/>
              </a:prstGeom>
              <a:blipFill rotWithShape="0">
                <a:blip r:embed="rId3"/>
                <a:stretch>
                  <a:fillRect l="-1168" t="-1179" r="-1460" b="-283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9872" y="1052736"/>
            <a:ext cx="5549280" cy="167612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652120" y="3056181"/>
            <a:ext cx="303468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Как можно задавать </a:t>
            </a:r>
            <a:r>
              <a:rPr lang="ru-RU" b="1" dirty="0" smtClean="0"/>
              <a:t>контекст</a:t>
            </a:r>
            <a:r>
              <a:rPr lang="ru-RU" dirty="0" smtClean="0"/>
              <a:t>:</a:t>
            </a:r>
          </a:p>
          <a:p>
            <a:pPr marL="285750" indent="-285750">
              <a:buFontTx/>
              <a:buChar char="-"/>
            </a:pPr>
            <a:r>
              <a:rPr lang="en-US" b="1" dirty="0" smtClean="0"/>
              <a:t>OHE</a:t>
            </a:r>
            <a:r>
              <a:rPr lang="en-US" dirty="0" smtClean="0"/>
              <a:t>, </a:t>
            </a:r>
            <a:r>
              <a:rPr lang="ru-RU" dirty="0" smtClean="0"/>
              <a:t>если конечное небольшое количество задач</a:t>
            </a:r>
          </a:p>
          <a:p>
            <a:pPr marL="285750" indent="-285750">
              <a:buFontTx/>
              <a:buChar char="-"/>
            </a:pPr>
            <a:r>
              <a:rPr lang="ru-RU" b="1" dirty="0" smtClean="0"/>
              <a:t>Картинка</a:t>
            </a:r>
            <a:r>
              <a:rPr lang="ru-RU" dirty="0" smtClean="0"/>
              <a:t>, если задач много. Например, фотография полки, которую нужно протереть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…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86748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1520" y="307356"/>
            <a:ext cx="8435280" cy="418058"/>
          </a:xfrm>
        </p:spPr>
        <p:txBody>
          <a:bodyPr/>
          <a:lstStyle/>
          <a:p>
            <a:r>
              <a:rPr lang="en-US" sz="2400" b="1" i="1" dirty="0" smtClean="0"/>
              <a:t>Multi-task learning</a:t>
            </a:r>
            <a:endParaRPr lang="ru-RU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683568" y="3501008"/>
                <a:ext cx="4176464" cy="25853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dirty="0" smtClean="0"/>
                  <a:t>Как сформулировать такую задачу?</a:t>
                </a:r>
              </a:p>
              <a:p>
                <a:endParaRPr lang="ru-RU" dirty="0"/>
              </a:p>
              <a:p>
                <a:r>
                  <a:rPr lang="ru-RU" dirty="0" smtClean="0"/>
                  <a:t>Дополним состояние (здесь - картинка) </a:t>
                </a:r>
                <a:r>
                  <a:rPr lang="ru-RU" b="1" dirty="0" smtClean="0"/>
                  <a:t>контекстом</a:t>
                </a:r>
                <a:r>
                  <a:rPr lang="ru-RU" dirty="0" smtClean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endParaRPr lang="en-US" b="0" i="1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 smtClean="0"/>
              </a:p>
              <a:p>
                <a:pPr/>
                <a:endParaRPr lang="en-US" dirty="0"/>
              </a:p>
              <a:p>
                <a:pPr/>
                <a:r>
                  <a:rPr lang="ru-RU" dirty="0" smtClean="0"/>
                  <a:t>По </a:t>
                </a:r>
                <a:r>
                  <a:rPr lang="ru-RU" b="1" dirty="0" smtClean="0"/>
                  <a:t>контексту</a:t>
                </a:r>
                <a:r>
                  <a:rPr lang="ru-RU" dirty="0" smtClean="0"/>
                  <a:t> агент сможет определять, какую именно задачу он должен делать.</a:t>
                </a:r>
                <a:endParaRPr lang="ru-RU" dirty="0"/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8" y="3501008"/>
                <a:ext cx="4176464" cy="2585323"/>
              </a:xfrm>
              <a:prstGeom prst="rect">
                <a:avLst/>
              </a:prstGeom>
              <a:blipFill rotWithShape="0">
                <a:blip r:embed="rId3"/>
                <a:stretch>
                  <a:fillRect l="-1168" t="-1179" r="-1460" b="-283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5634186" y="3362508"/>
            <a:ext cx="303468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Как можно задавать </a:t>
            </a:r>
            <a:r>
              <a:rPr lang="ru-RU" b="1" dirty="0" smtClean="0"/>
              <a:t>контекст</a:t>
            </a:r>
            <a:r>
              <a:rPr lang="ru-RU" dirty="0" smtClean="0"/>
              <a:t>:</a:t>
            </a:r>
          </a:p>
          <a:p>
            <a:pPr marL="285750" indent="-285750">
              <a:buFontTx/>
              <a:buChar char="-"/>
            </a:pPr>
            <a:r>
              <a:rPr lang="en-US" b="1" dirty="0" smtClean="0"/>
              <a:t>OHE</a:t>
            </a:r>
            <a:r>
              <a:rPr lang="en-US" dirty="0" smtClean="0"/>
              <a:t>, </a:t>
            </a:r>
            <a:r>
              <a:rPr lang="ru-RU" dirty="0" smtClean="0"/>
              <a:t>если конечное небольшое количество задач</a:t>
            </a:r>
          </a:p>
          <a:p>
            <a:pPr marL="285750" indent="-285750">
              <a:buFontTx/>
              <a:buChar char="-"/>
            </a:pPr>
            <a:r>
              <a:rPr lang="ru-RU" b="1" dirty="0" smtClean="0"/>
              <a:t>Картинка</a:t>
            </a:r>
            <a:r>
              <a:rPr lang="ru-RU" dirty="0" smtClean="0"/>
              <a:t>, если задач много. Например, фотография полки, которую нужно протереть</a:t>
            </a:r>
            <a:endParaRPr lang="en-US" dirty="0" smtClean="0"/>
          </a:p>
          <a:p>
            <a:pPr marL="285750" indent="-285750">
              <a:buFontTx/>
              <a:buChar char="-"/>
            </a:pPr>
            <a:r>
              <a:rPr lang="en-US" dirty="0" smtClean="0"/>
              <a:t>…</a:t>
            </a:r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578" y="1078810"/>
            <a:ext cx="8749902" cy="2283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843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1" dirty="0" smtClean="0"/>
              <a:t>Modular Networks</a:t>
            </a:r>
            <a:endParaRPr lang="ru-RU" b="1" i="1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" y="1340768"/>
            <a:ext cx="8953500" cy="51911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55576" y="6478884"/>
            <a:ext cx="66598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/>
              <a:t>Learning Modular Neural Network Policies for Multi-Task and Multi-Robot Transfer</a:t>
            </a:r>
            <a:endParaRPr lang="ru-RU" sz="1400" i="1" dirty="0"/>
          </a:p>
        </p:txBody>
      </p:sp>
    </p:spTree>
    <p:extLst>
      <p:ext uri="{BB962C8B-B14F-4D97-AF65-F5344CB8AC3E}">
        <p14:creationId xmlns:p14="http://schemas.microsoft.com/office/powerpoint/2010/main" val="118600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1520" y="307356"/>
            <a:ext cx="8435280" cy="418058"/>
          </a:xfrm>
        </p:spPr>
        <p:txBody>
          <a:bodyPr/>
          <a:lstStyle/>
          <a:p>
            <a:r>
              <a:rPr lang="en-US" sz="2400" b="1" i="1" dirty="0" smtClean="0"/>
              <a:t>M</a:t>
            </a:r>
            <a:r>
              <a:rPr lang="en-US" sz="2400" b="1" i="1" dirty="0" smtClean="0"/>
              <a:t>eta</a:t>
            </a:r>
            <a:r>
              <a:rPr lang="en-US" sz="2400" b="1" i="1" dirty="0" smtClean="0"/>
              <a:t>-learning</a:t>
            </a:r>
            <a:endParaRPr lang="ru-RU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611560" y="1484784"/>
            <a:ext cx="13599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 smtClean="0"/>
              <a:t>Задача:</a:t>
            </a:r>
            <a:endParaRPr lang="ru-RU" sz="24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539552" y="1967155"/>
            <a:ext cx="728103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00050" indent="-400050">
              <a:buAutoNum type="romanUcPeriod"/>
            </a:pPr>
            <a:r>
              <a:rPr lang="ru-RU" dirty="0" smtClean="0"/>
              <a:t>Инициализируется точка в начале координат</a:t>
            </a:r>
          </a:p>
          <a:p>
            <a:pPr marL="400050" indent="-400050">
              <a:buAutoNum type="romanUcPeriod"/>
            </a:pPr>
            <a:r>
              <a:rPr lang="ru-RU" dirty="0" smtClean="0"/>
              <a:t>Задача – прийти в состояние-цель</a:t>
            </a:r>
          </a:p>
          <a:p>
            <a:pPr marL="400050" indent="-400050">
              <a:buFontTx/>
              <a:buAutoNum type="romanUcPeriod"/>
            </a:pPr>
            <a:r>
              <a:rPr lang="ru-RU" dirty="0" smtClean="0"/>
              <a:t>Цель – точка на координатной плоскости (например (-10, -10))</a:t>
            </a:r>
          </a:p>
          <a:p>
            <a:pPr marL="400050" indent="-400050">
              <a:buAutoNum type="romanUcPeriod"/>
            </a:pPr>
            <a:r>
              <a:rPr lang="ru-RU" dirty="0" smtClean="0"/>
              <a:t>Действие – шаг в координатной плоскости</a:t>
            </a:r>
          </a:p>
          <a:p>
            <a:pPr marL="400050" indent="-400050">
              <a:buAutoNum type="romanUcPeriod"/>
            </a:pPr>
            <a:r>
              <a:rPr lang="ru-RU" dirty="0" smtClean="0"/>
              <a:t>Награда – минус расстояние до цели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/>
              <p:cNvSpPr txBox="1"/>
              <p:nvPr/>
            </p:nvSpPr>
            <p:spPr>
              <a:xfrm>
                <a:off x="539553" y="4005064"/>
                <a:ext cx="4176464" cy="120032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ru-RU" dirty="0" smtClean="0"/>
                  <a:t>Цель можно задавать </a:t>
                </a:r>
                <a:r>
                  <a:rPr lang="ru-RU" b="1" dirty="0" smtClean="0"/>
                  <a:t>явно</a:t>
                </a:r>
                <a:r>
                  <a:rPr lang="ru-RU" dirty="0" smtClean="0"/>
                  <a:t> в виде контекста</a:t>
                </a:r>
              </a:p>
              <a:p>
                <a:r>
                  <a:rPr lang="ru-RU" dirty="0" smtClean="0"/>
                  <a:t>Тогда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state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𝑔𝑜𝑎𝑙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𝑔𝑜𝑎𝑙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 smtClean="0"/>
              </a:p>
              <a:p>
                <a:endParaRPr lang="ru-RU" dirty="0"/>
              </a:p>
            </p:txBody>
          </p:sp>
        </mc:Choice>
        <mc:Fallback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3" y="4005064"/>
                <a:ext cx="4176464" cy="1200329"/>
              </a:xfrm>
              <a:prstGeom prst="rect">
                <a:avLst/>
              </a:prstGeom>
              <a:blipFill rotWithShape="0">
                <a:blip r:embed="rId3"/>
                <a:stretch>
                  <a:fillRect l="-1016" t="-199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4717159" y="4005064"/>
            <a:ext cx="4176464" cy="20313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ru-RU" dirty="0" smtClean="0"/>
              <a:t>Цель можно не задавать явно.</a:t>
            </a:r>
          </a:p>
          <a:p>
            <a:r>
              <a:rPr lang="ru-RU" dirty="0" smtClean="0"/>
              <a:t>Хочется, чтобы агент понимал где его цель на этот раз с помощью предыдущих состояний, действий, наград</a:t>
            </a:r>
          </a:p>
          <a:p>
            <a:r>
              <a:rPr lang="ru-RU" dirty="0" smtClean="0"/>
              <a:t>Для представления состояния можно использовать </a:t>
            </a:r>
            <a:r>
              <a:rPr lang="en-US" dirty="0" smtClean="0"/>
              <a:t>RNN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9446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План</a:t>
            </a:r>
            <a:endParaRPr lang="ru-RU" dirty="0"/>
          </a:p>
        </p:txBody>
      </p:sp>
      <p:sp>
        <p:nvSpPr>
          <p:cNvPr id="3" name="TextBox 2"/>
          <p:cNvSpPr txBox="1"/>
          <p:nvPr/>
        </p:nvSpPr>
        <p:spPr>
          <a:xfrm>
            <a:off x="683568" y="2276872"/>
            <a:ext cx="4031873" cy="34535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AutoNum type="arabicPeriod"/>
            </a:pPr>
            <a:r>
              <a:rPr lang="ru-RU" sz="2000" b="1" dirty="0" smtClean="0"/>
              <a:t>Зачем 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ru-RU" sz="2000" b="1" dirty="0" smtClean="0"/>
              <a:t>Откуда, куда и как</a:t>
            </a:r>
            <a:endParaRPr lang="en-US" sz="2000" b="1" dirty="0" smtClean="0"/>
          </a:p>
          <a:p>
            <a:pPr marL="800100" lvl="1" indent="-342900">
              <a:lnSpc>
                <a:spcPct val="200000"/>
              </a:lnSpc>
              <a:buAutoNum type="arabicPeriod"/>
            </a:pPr>
            <a:r>
              <a:rPr lang="en-US" dirty="0" smtClean="0"/>
              <a:t>Fine-tuning, </a:t>
            </a:r>
            <a:r>
              <a:rPr lang="en-US" dirty="0"/>
              <a:t>few-shot learning</a:t>
            </a:r>
          </a:p>
          <a:p>
            <a:pPr marL="800100" lvl="1" indent="-342900">
              <a:lnSpc>
                <a:spcPct val="200000"/>
              </a:lnSpc>
              <a:buAutoNum type="arabicPeriod"/>
            </a:pPr>
            <a:r>
              <a:rPr lang="en-US" dirty="0" smtClean="0"/>
              <a:t>Progressive learning</a:t>
            </a:r>
          </a:p>
          <a:p>
            <a:pPr marL="800100" lvl="1" indent="-342900">
              <a:lnSpc>
                <a:spcPct val="200000"/>
              </a:lnSpc>
              <a:buAutoNum type="arabicPeriod"/>
            </a:pPr>
            <a:r>
              <a:rPr lang="en-US" dirty="0" smtClean="0"/>
              <a:t>Multi-task learning</a:t>
            </a:r>
          </a:p>
          <a:p>
            <a:pPr marL="800100" lvl="1" indent="-342900">
              <a:lnSpc>
                <a:spcPct val="200000"/>
              </a:lnSpc>
              <a:buAutoNum type="arabicPeriod"/>
            </a:pPr>
            <a:r>
              <a:rPr lang="en-US" dirty="0" smtClean="0"/>
              <a:t>Meta-learning</a:t>
            </a:r>
            <a:endParaRPr lang="ru-RU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503548" y="1484784"/>
            <a:ext cx="8136904" cy="646331"/>
          </a:xfrm>
          <a:prstGeom prst="rect">
            <a:avLst/>
          </a:prstGeom>
          <a:ln>
            <a:solidFill>
              <a:srgbClr val="FFD823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 i="1" dirty="0" smtClean="0"/>
              <a:t>Transfer learning</a:t>
            </a:r>
            <a:r>
              <a:rPr lang="en-US" b="1" dirty="0"/>
              <a:t> </a:t>
            </a:r>
            <a:r>
              <a:rPr lang="en-US" dirty="0" smtClean="0"/>
              <a:t>– </a:t>
            </a:r>
            <a:r>
              <a:rPr lang="ru-RU" dirty="0" smtClean="0"/>
              <a:t>перенос </a:t>
            </a:r>
            <a:r>
              <a:rPr lang="ru-RU" dirty="0" smtClean="0"/>
              <a:t>опыта </a:t>
            </a:r>
            <a:r>
              <a:rPr lang="ru-RU" dirty="0" smtClean="0"/>
              <a:t>решения некоторого множества 				     		задач (знания) для решения новой задачи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48111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1520" y="307356"/>
            <a:ext cx="8435280" cy="418058"/>
          </a:xfrm>
        </p:spPr>
        <p:txBody>
          <a:bodyPr/>
          <a:lstStyle/>
          <a:p>
            <a:r>
              <a:rPr lang="en-US" sz="2400" b="1" i="1" dirty="0" smtClean="0"/>
              <a:t>M</a:t>
            </a:r>
            <a:r>
              <a:rPr lang="en-US" sz="2400" b="1" i="1" dirty="0" smtClean="0"/>
              <a:t>eta</a:t>
            </a:r>
            <a:r>
              <a:rPr lang="en-US" sz="2400" b="1" i="1" dirty="0" smtClean="0"/>
              <a:t>-learning</a:t>
            </a:r>
            <a:endParaRPr lang="ru-RU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611433" y="1154556"/>
            <a:ext cx="13599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 smtClean="0"/>
              <a:t>Задача:</a:t>
            </a:r>
            <a:endParaRPr lang="ru-RU" sz="24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539425" y="1636927"/>
            <a:ext cx="728103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00050" indent="-400050">
              <a:buAutoNum type="romanUcPeriod"/>
            </a:pPr>
            <a:r>
              <a:rPr lang="ru-RU" dirty="0" smtClean="0"/>
              <a:t>Инициализируется точка в начале координат</a:t>
            </a:r>
          </a:p>
          <a:p>
            <a:pPr marL="400050" indent="-400050">
              <a:buAutoNum type="romanUcPeriod"/>
            </a:pPr>
            <a:r>
              <a:rPr lang="ru-RU" dirty="0" smtClean="0"/>
              <a:t>Задача – прийти в состояние-цель</a:t>
            </a:r>
          </a:p>
          <a:p>
            <a:pPr marL="400050" indent="-400050">
              <a:buFontTx/>
              <a:buAutoNum type="romanUcPeriod"/>
            </a:pPr>
            <a:r>
              <a:rPr lang="ru-RU" dirty="0" smtClean="0"/>
              <a:t>Цель – точка на координатной плоскости (например (-10, -10))</a:t>
            </a:r>
          </a:p>
          <a:p>
            <a:pPr marL="400050" indent="-400050">
              <a:buAutoNum type="romanUcPeriod"/>
            </a:pPr>
            <a:r>
              <a:rPr lang="ru-RU" dirty="0" smtClean="0"/>
              <a:t>Действие – шаг в координатной плоскости</a:t>
            </a:r>
          </a:p>
          <a:p>
            <a:pPr marL="400050" indent="-400050">
              <a:buAutoNum type="romanUcPeriod"/>
            </a:pPr>
            <a:r>
              <a:rPr lang="ru-RU" dirty="0" smtClean="0"/>
              <a:t>Награда – минус расстояние до цели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/>
              <p:cNvSpPr txBox="1"/>
              <p:nvPr/>
            </p:nvSpPr>
            <p:spPr>
              <a:xfrm>
                <a:off x="539425" y="3284984"/>
                <a:ext cx="4176464" cy="120032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ru-RU" dirty="0" smtClean="0"/>
                  <a:t>Цель можно задавать </a:t>
                </a:r>
                <a:r>
                  <a:rPr lang="ru-RU" b="1" dirty="0" smtClean="0"/>
                  <a:t>явно</a:t>
                </a:r>
                <a:r>
                  <a:rPr lang="ru-RU" dirty="0" smtClean="0"/>
                  <a:t> в виде контекста</a:t>
                </a:r>
              </a:p>
              <a:p>
                <a:r>
                  <a:rPr lang="ru-RU" dirty="0" smtClean="0"/>
                  <a:t>Тогда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state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𝑔𝑜𝑎𝑙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𝑔𝑜𝑎𝑙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 smtClean="0"/>
              </a:p>
              <a:p>
                <a:endParaRPr lang="ru-RU" dirty="0"/>
              </a:p>
            </p:txBody>
          </p:sp>
        </mc:Choice>
        <mc:Fallback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425" y="3284984"/>
                <a:ext cx="4176464" cy="1200329"/>
              </a:xfrm>
              <a:prstGeom prst="rect">
                <a:avLst/>
              </a:prstGeom>
              <a:blipFill rotWithShape="0">
                <a:blip r:embed="rId3"/>
                <a:stretch>
                  <a:fillRect l="-870" t="-199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4715889" y="3284984"/>
            <a:ext cx="4176464" cy="175432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ru-RU" dirty="0" smtClean="0"/>
              <a:t>- Цель можно не задавать явно</a:t>
            </a:r>
          </a:p>
          <a:p>
            <a:r>
              <a:rPr lang="ru-RU" dirty="0" smtClean="0"/>
              <a:t>- Хочется, чтобы агент понимал где его цель на этот раз по предыдущим состояни</a:t>
            </a:r>
            <a:r>
              <a:rPr lang="ru-RU" dirty="0"/>
              <a:t>я</a:t>
            </a:r>
            <a:r>
              <a:rPr lang="ru-RU" dirty="0" smtClean="0"/>
              <a:t>м, действиям, наградам</a:t>
            </a:r>
          </a:p>
          <a:p>
            <a:r>
              <a:rPr lang="ru-RU" dirty="0" smtClean="0"/>
              <a:t>- Для представления состояния можно использовать </a:t>
            </a:r>
            <a:r>
              <a:rPr lang="en-US" dirty="0" smtClean="0"/>
              <a:t>RNN</a:t>
            </a:r>
            <a:endParaRPr lang="ru-RU" dirty="0"/>
          </a:p>
        </p:txBody>
      </p:sp>
      <p:sp>
        <p:nvSpPr>
          <p:cNvPr id="3" name="TextBox 2"/>
          <p:cNvSpPr txBox="1"/>
          <p:nvPr/>
        </p:nvSpPr>
        <p:spPr>
          <a:xfrm>
            <a:off x="395536" y="5316309"/>
            <a:ext cx="6813340" cy="12003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b="1" dirty="0" smtClean="0"/>
              <a:t>Meta-learning:</a:t>
            </a:r>
          </a:p>
          <a:p>
            <a:r>
              <a:rPr lang="ru-RU" dirty="0" smtClean="0"/>
              <a:t>Проверим обобщающую способность агента.</a:t>
            </a:r>
          </a:p>
          <a:p>
            <a:r>
              <a:rPr lang="ru-RU" dirty="0" smtClean="0"/>
              <a:t>Для этого </a:t>
            </a:r>
            <a:r>
              <a:rPr lang="ru-RU" dirty="0" err="1" smtClean="0"/>
              <a:t>разобъем</a:t>
            </a:r>
            <a:r>
              <a:rPr lang="ru-RU" dirty="0" smtClean="0"/>
              <a:t> множество целей на </a:t>
            </a:r>
            <a:r>
              <a:rPr lang="en-US" dirty="0" smtClean="0"/>
              <a:t>train </a:t>
            </a:r>
            <a:r>
              <a:rPr lang="ru-RU" dirty="0" smtClean="0"/>
              <a:t>и </a:t>
            </a:r>
            <a:r>
              <a:rPr lang="en-US" dirty="0" smtClean="0"/>
              <a:t>test</a:t>
            </a:r>
          </a:p>
          <a:p>
            <a:r>
              <a:rPr lang="ru-RU" dirty="0" smtClean="0"/>
              <a:t>Таким образом проверим качество агента на отложенной выборке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52548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2"/>
          <a:srcRect l="26375" t="16380" r="29525" b="8022"/>
          <a:stretch/>
        </p:blipFill>
        <p:spPr>
          <a:xfrm>
            <a:off x="107504" y="0"/>
            <a:ext cx="90364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993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to learn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700" y="1471612"/>
            <a:ext cx="7086600" cy="391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961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1520" y="307356"/>
            <a:ext cx="8435280" cy="418058"/>
          </a:xfrm>
        </p:spPr>
        <p:txBody>
          <a:bodyPr/>
          <a:lstStyle/>
          <a:p>
            <a:r>
              <a:rPr lang="en-US" sz="2400" dirty="0"/>
              <a:t>Learning to learn</a:t>
            </a:r>
            <a:endParaRPr lang="ru-RU" sz="2400" dirty="0"/>
          </a:p>
        </p:txBody>
      </p:sp>
      <p:sp>
        <p:nvSpPr>
          <p:cNvPr id="4" name="AutoShape 2" descr="https://www.overleaf.com/project/5d0bf000aea2d47eb7d19ca6/file/5d0fa2a3c341b52dd68e93b8"/>
          <p:cNvSpPr>
            <a:spLocks noChangeAspect="1" noChangeArrowheads="1"/>
          </p:cNvSpPr>
          <p:nvPr/>
        </p:nvSpPr>
        <p:spPr bwMode="auto">
          <a:xfrm>
            <a:off x="2411760" y="-802716"/>
            <a:ext cx="3960440" cy="3960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AutoShape 4" descr="https://www.overleaf.com/project/5d0bf000aea2d47eb7d19ca6/file/5d0fa2a3c341b52dd68e93b8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8646" y="1397969"/>
            <a:ext cx="5266667" cy="1904762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7624" y="4365104"/>
            <a:ext cx="6415399" cy="222217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195736" y="1048172"/>
            <a:ext cx="2486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Выученная политика</a:t>
            </a:r>
            <a:endParaRPr lang="ru-RU" dirty="0"/>
          </a:p>
        </p:txBody>
      </p:sp>
      <p:sp>
        <p:nvSpPr>
          <p:cNvPr id="10" name="TextBox 9"/>
          <p:cNvSpPr txBox="1"/>
          <p:nvPr/>
        </p:nvSpPr>
        <p:spPr>
          <a:xfrm>
            <a:off x="827584" y="3933056"/>
            <a:ext cx="6325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Сравнение с бейзлайнами (фиксированные </a:t>
            </a:r>
            <a:r>
              <a:rPr lang="en-US" dirty="0" smtClean="0"/>
              <a:t>learning rate</a:t>
            </a:r>
            <a:r>
              <a:rPr lang="ru-RU" dirty="0" smtClean="0"/>
              <a:t>)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80278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100" y="1772816"/>
            <a:ext cx="3771900" cy="3771900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9650" y="1772816"/>
            <a:ext cx="3867150" cy="3781425"/>
          </a:xfrm>
          <a:prstGeom prst="rect">
            <a:avLst/>
          </a:prstGeom>
        </p:spPr>
      </p:pic>
      <p:sp>
        <p:nvSpPr>
          <p:cNvPr id="5" name="Заголовок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Траектории во время обучения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71956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1844824"/>
            <a:ext cx="3762375" cy="3829050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2608" y="1866925"/>
            <a:ext cx="3771900" cy="365760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719" y="1885975"/>
            <a:ext cx="3762375" cy="3829050"/>
          </a:xfrm>
          <a:prstGeom prst="rect">
            <a:avLst/>
          </a:prstGeom>
        </p:spPr>
      </p:pic>
      <p:sp>
        <p:nvSpPr>
          <p:cNvPr id="7" name="Заголовок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05521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Зачем останавливаться на достигнутом?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950" y="1700808"/>
            <a:ext cx="3829050" cy="3762375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8024" y="1753195"/>
            <a:ext cx="375285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164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1781001"/>
            <a:ext cx="3695700" cy="36957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8547" y="1709563"/>
            <a:ext cx="3943350" cy="3838575"/>
          </a:xfrm>
          <a:prstGeom prst="rect">
            <a:avLst/>
          </a:prstGeom>
        </p:spPr>
      </p:pic>
      <p:sp>
        <p:nvSpPr>
          <p:cNvPr id="7" name="Заголовок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53469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Ссылки</a:t>
            </a:r>
            <a:endParaRPr lang="ru-RU" dirty="0"/>
          </a:p>
        </p:txBody>
      </p:sp>
      <p:sp>
        <p:nvSpPr>
          <p:cNvPr id="3" name="TextBox 2"/>
          <p:cNvSpPr txBox="1"/>
          <p:nvPr/>
        </p:nvSpPr>
        <p:spPr>
          <a:xfrm>
            <a:off x="1331641" y="1556792"/>
            <a:ext cx="72008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err="1"/>
              <a:t>Berkeley</a:t>
            </a:r>
            <a:r>
              <a:rPr lang="ru-RU" dirty="0"/>
              <a:t> </a:t>
            </a:r>
            <a:r>
              <a:rPr lang="ru-RU" dirty="0" err="1"/>
              <a:t>Deep</a:t>
            </a:r>
            <a:r>
              <a:rPr lang="ru-RU" dirty="0"/>
              <a:t> RL. Лекция 19 и 20</a:t>
            </a:r>
            <a:r>
              <a:rPr lang="ru-RU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CAD2RL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Using Simulation and Domain Adaptation to Improve Efficiency of Deep Robotic </a:t>
            </a:r>
            <a:r>
              <a:rPr lang="en-US" dirty="0" smtClean="0"/>
              <a:t>Grasping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PHYRE – RL</a:t>
            </a:r>
            <a:r>
              <a:rPr lang="ru-RU" dirty="0" smtClean="0"/>
              <a:t> среда с физическими головоломками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09148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1" dirty="0"/>
              <a:t>Transfer </a:t>
            </a:r>
            <a:r>
              <a:rPr lang="en-US" b="1" i="1" dirty="0" smtClean="0"/>
              <a:t>learning</a:t>
            </a:r>
            <a:r>
              <a:rPr lang="ru-RU" b="1" i="1" dirty="0" smtClean="0"/>
              <a:t>. Мотивация</a:t>
            </a:r>
            <a:endParaRPr lang="ru-RU" dirty="0"/>
          </a:p>
        </p:txBody>
      </p:sp>
      <p:pic>
        <p:nvPicPr>
          <p:cNvPr id="4" name="Picture 2" descr="https://miro.medium.com/max/1600/1*DJuYlPmANoHeKELsdhUxf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631" y="1700808"/>
            <a:ext cx="3187249" cy="4320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779912" y="1463324"/>
            <a:ext cx="5554534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ru-RU" b="1" dirty="0" smtClean="0"/>
              <a:t>Знания, которые позволяют нам </a:t>
            </a:r>
          </a:p>
          <a:p>
            <a:pPr>
              <a:lnSpc>
                <a:spcPct val="200000"/>
              </a:lnSpc>
            </a:pPr>
            <a:r>
              <a:rPr lang="ru-RU" b="1" dirty="0" smtClean="0"/>
              <a:t>быстрее учиться играть: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ru-RU" dirty="0" smtClean="0"/>
              <a:t>По </a:t>
            </a:r>
            <a:r>
              <a:rPr lang="ru-RU" i="1" dirty="0" smtClean="0"/>
              <a:t>лестнице</a:t>
            </a:r>
            <a:r>
              <a:rPr lang="ru-RU" dirty="0" smtClean="0"/>
              <a:t> можно подниматься и опускаться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ru-RU" dirty="0" smtClean="0"/>
              <a:t>Простая </a:t>
            </a:r>
            <a:r>
              <a:rPr lang="ru-RU" i="1" dirty="0" smtClean="0"/>
              <a:t>физика</a:t>
            </a:r>
            <a:r>
              <a:rPr lang="ru-RU" dirty="0" smtClean="0"/>
              <a:t>: </a:t>
            </a:r>
          </a:p>
          <a:p>
            <a:pPr>
              <a:lnSpc>
                <a:spcPct val="200000"/>
              </a:lnSpc>
            </a:pPr>
            <a:r>
              <a:rPr lang="ru-RU" dirty="0" smtClean="0"/>
              <a:t>	когда под тобой ничего нет – ты падаешь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ru-RU" i="1" dirty="0" smtClean="0"/>
              <a:t>Ключ</a:t>
            </a:r>
            <a:r>
              <a:rPr lang="ru-RU" dirty="0" smtClean="0"/>
              <a:t> может открывать замки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ru-RU" i="1" dirty="0" smtClean="0"/>
              <a:t>Череп</a:t>
            </a:r>
            <a:r>
              <a:rPr lang="ru-RU" dirty="0" smtClean="0"/>
              <a:t>? Мы не знаем что точно он делает, </a:t>
            </a:r>
          </a:p>
          <a:p>
            <a:pPr>
              <a:lnSpc>
                <a:spcPct val="200000"/>
              </a:lnSpc>
            </a:pPr>
            <a:r>
              <a:rPr lang="ru-RU" dirty="0"/>
              <a:t>	</a:t>
            </a:r>
            <a:r>
              <a:rPr lang="ru-RU" dirty="0" smtClean="0"/>
              <a:t>но наверное что-то нехорошее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28195" y="6196662"/>
            <a:ext cx="2540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Montezuma’s Revenge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98597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1" dirty="0"/>
              <a:t>Transfer </a:t>
            </a:r>
            <a:r>
              <a:rPr lang="en-US" b="1" i="1" dirty="0" smtClean="0"/>
              <a:t>learning</a:t>
            </a:r>
            <a:r>
              <a:rPr lang="ru-RU" b="1" i="1" dirty="0" smtClean="0"/>
              <a:t>. Терминология</a:t>
            </a:r>
            <a:endParaRPr lang="ru-RU" dirty="0"/>
          </a:p>
        </p:txBody>
      </p:sp>
      <p:sp>
        <p:nvSpPr>
          <p:cNvPr id="7" name="TextBox 6"/>
          <p:cNvSpPr txBox="1"/>
          <p:nvPr/>
        </p:nvSpPr>
        <p:spPr>
          <a:xfrm>
            <a:off x="480000" y="1124744"/>
            <a:ext cx="8136904" cy="646331"/>
          </a:xfrm>
          <a:prstGeom prst="rect">
            <a:avLst/>
          </a:prstGeom>
          <a:ln>
            <a:solidFill>
              <a:srgbClr val="FFD823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 i="1" dirty="0" smtClean="0"/>
              <a:t>Transfer learning</a:t>
            </a:r>
            <a:r>
              <a:rPr lang="en-US" b="1" dirty="0"/>
              <a:t> </a:t>
            </a:r>
            <a:r>
              <a:rPr lang="en-US" dirty="0" smtClean="0"/>
              <a:t>– </a:t>
            </a:r>
            <a:r>
              <a:rPr lang="ru-RU" dirty="0" smtClean="0"/>
              <a:t>использование опыта решения некоторого </a:t>
            </a:r>
            <a:r>
              <a:rPr lang="ru-RU" i="1" dirty="0" smtClean="0"/>
              <a:t>множества 				     		задач</a:t>
            </a:r>
            <a:r>
              <a:rPr lang="ru-RU" dirty="0" smtClean="0"/>
              <a:t> (знания) для решения </a:t>
            </a:r>
            <a:r>
              <a:rPr lang="ru-RU" i="1" dirty="0" smtClean="0"/>
              <a:t>новой задачи</a:t>
            </a:r>
            <a:endParaRPr lang="ru-RU" i="1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572" y="3228379"/>
            <a:ext cx="4573812" cy="198541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27584" y="2170405"/>
            <a:ext cx="2214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Задача в </a:t>
            </a:r>
            <a:r>
              <a:rPr lang="en-US" dirty="0" smtClean="0"/>
              <a:t>RL - MDP</a:t>
            </a:r>
            <a:endParaRPr lang="ru-RU" dirty="0"/>
          </a:p>
        </p:txBody>
      </p:sp>
      <p:sp>
        <p:nvSpPr>
          <p:cNvPr id="9" name="TextBox 8"/>
          <p:cNvSpPr txBox="1"/>
          <p:nvPr/>
        </p:nvSpPr>
        <p:spPr>
          <a:xfrm>
            <a:off x="4822712" y="2170405"/>
            <a:ext cx="386408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K-shot learning:</a:t>
            </a:r>
          </a:p>
          <a:p>
            <a:pPr algn="ctr"/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Shot – </a:t>
            </a:r>
            <a:r>
              <a:rPr lang="ru-RU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обучение на 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target domain</a:t>
            </a:r>
          </a:p>
          <a:p>
            <a:pPr algn="ctr"/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en-US" i="1" dirty="0" smtClean="0"/>
              <a:t>0-shot : </a:t>
            </a:r>
            <a:r>
              <a:rPr lang="ru-RU" i="1" dirty="0" smtClean="0"/>
              <a:t>сразу пускаем в бой</a:t>
            </a:r>
            <a:endParaRPr lang="en-US" i="1" dirty="0" smtClean="0"/>
          </a:p>
          <a:p>
            <a:pPr algn="ctr"/>
            <a:endParaRPr lang="ru-RU" i="1" dirty="0" smtClean="0"/>
          </a:p>
          <a:p>
            <a:pPr algn="ctr"/>
            <a:r>
              <a:rPr lang="ru-RU" i="1" dirty="0" smtClean="0"/>
              <a:t>1-</a:t>
            </a:r>
            <a:r>
              <a:rPr lang="en-US" i="1" dirty="0" smtClean="0"/>
              <a:t>shot: </a:t>
            </a:r>
            <a:r>
              <a:rPr lang="ru-RU" i="1" dirty="0" smtClean="0"/>
              <a:t>даём один раз </a:t>
            </a:r>
            <a:endParaRPr lang="en-US" i="1" dirty="0" smtClean="0"/>
          </a:p>
          <a:p>
            <a:pPr algn="ctr"/>
            <a:r>
              <a:rPr lang="ru-RU" i="1" dirty="0" smtClean="0"/>
              <a:t>попробовать задачу</a:t>
            </a:r>
            <a:endParaRPr lang="en-US" i="1" dirty="0" smtClean="0"/>
          </a:p>
          <a:p>
            <a:pPr algn="ctr"/>
            <a:endParaRPr lang="ru-RU" i="1" dirty="0" smtClean="0"/>
          </a:p>
          <a:p>
            <a:pPr algn="ctr"/>
            <a:r>
              <a:rPr lang="en-US" i="1" dirty="0" smtClean="0"/>
              <a:t>k-shot: </a:t>
            </a:r>
            <a:r>
              <a:rPr lang="ru-RU" i="1" dirty="0"/>
              <a:t>даём </a:t>
            </a:r>
            <a:r>
              <a:rPr lang="en-US" i="1" dirty="0"/>
              <a:t>k</a:t>
            </a:r>
            <a:r>
              <a:rPr lang="ru-RU" i="1" dirty="0" smtClean="0"/>
              <a:t> </a:t>
            </a:r>
            <a:r>
              <a:rPr lang="ru-RU" i="1" dirty="0"/>
              <a:t>раз </a:t>
            </a:r>
            <a:endParaRPr lang="en-US" i="1" dirty="0"/>
          </a:p>
          <a:p>
            <a:pPr algn="ctr"/>
            <a:r>
              <a:rPr lang="ru-RU" i="1" dirty="0"/>
              <a:t>попробовать задачу</a:t>
            </a:r>
            <a:endParaRPr lang="en-US" i="1" dirty="0"/>
          </a:p>
          <a:p>
            <a:endParaRPr lang="en-US" i="1" dirty="0" smtClean="0"/>
          </a:p>
          <a:p>
            <a:endPara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42882" y="5733256"/>
            <a:ext cx="87216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dirty="0" smtClean="0"/>
              <a:t>Что значит «</a:t>
            </a:r>
            <a:r>
              <a:rPr lang="ru-RU" i="1" dirty="0" smtClean="0"/>
              <a:t>один </a:t>
            </a:r>
            <a:r>
              <a:rPr lang="ru-RU" i="1" dirty="0"/>
              <a:t>раз </a:t>
            </a:r>
            <a:r>
              <a:rPr lang="ru-RU" i="1" dirty="0" smtClean="0"/>
              <a:t>попробовать задачу</a:t>
            </a:r>
            <a:r>
              <a:rPr lang="ru-RU" dirty="0" smtClean="0"/>
              <a:t>»? </a:t>
            </a:r>
          </a:p>
          <a:p>
            <a:pPr algn="r"/>
            <a:r>
              <a:rPr lang="ru-RU" dirty="0" smtClean="0"/>
              <a:t>Например, </a:t>
            </a:r>
            <a:r>
              <a:rPr lang="ru-RU" i="1" dirty="0" err="1" smtClean="0"/>
              <a:t>засэмплить</a:t>
            </a:r>
            <a:r>
              <a:rPr lang="ru-RU" dirty="0" smtClean="0"/>
              <a:t> эпизод с фиксированной политикой </a:t>
            </a:r>
          </a:p>
          <a:p>
            <a:pPr algn="r"/>
            <a:r>
              <a:rPr lang="ru-RU" dirty="0" smtClean="0"/>
              <a:t>и затем </a:t>
            </a:r>
            <a:r>
              <a:rPr lang="ru-RU" i="1" dirty="0" smtClean="0"/>
              <a:t>поучиться</a:t>
            </a:r>
            <a:r>
              <a:rPr lang="ru-RU" dirty="0" smtClean="0"/>
              <a:t> на нём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6937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9" grpId="0"/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1" dirty="0"/>
              <a:t>Transfer </a:t>
            </a:r>
            <a:r>
              <a:rPr lang="en-US" b="1" i="1" dirty="0" smtClean="0"/>
              <a:t>learning</a:t>
            </a:r>
            <a:r>
              <a:rPr lang="en-US" b="1" i="1" dirty="0"/>
              <a:t> </a:t>
            </a:r>
            <a:r>
              <a:rPr lang="ru-RU" b="1" i="1" dirty="0" smtClean="0"/>
              <a:t>в </a:t>
            </a:r>
            <a:r>
              <a:rPr lang="en-US" b="1" i="1" dirty="0" smtClean="0"/>
              <a:t>Deep Learning</a:t>
            </a:r>
            <a:endParaRPr lang="ru-RU" dirty="0"/>
          </a:p>
        </p:txBody>
      </p:sp>
      <p:sp>
        <p:nvSpPr>
          <p:cNvPr id="7" name="TextBox 6"/>
          <p:cNvSpPr txBox="1"/>
          <p:nvPr/>
        </p:nvSpPr>
        <p:spPr>
          <a:xfrm>
            <a:off x="480000" y="1082259"/>
            <a:ext cx="8136904" cy="646331"/>
          </a:xfrm>
          <a:prstGeom prst="rect">
            <a:avLst/>
          </a:prstGeom>
          <a:ln>
            <a:solidFill>
              <a:srgbClr val="FFD823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 i="1" dirty="0" smtClean="0"/>
              <a:t>Transfer learning</a:t>
            </a:r>
            <a:r>
              <a:rPr lang="en-US" b="1" dirty="0"/>
              <a:t> </a:t>
            </a:r>
            <a:r>
              <a:rPr lang="en-US" dirty="0" smtClean="0"/>
              <a:t>– </a:t>
            </a:r>
            <a:r>
              <a:rPr lang="ru-RU" dirty="0" smtClean="0"/>
              <a:t>использование опыта решения некоторого </a:t>
            </a:r>
            <a:r>
              <a:rPr lang="ru-RU" i="1" dirty="0" smtClean="0"/>
              <a:t>множества 				     		задач</a:t>
            </a:r>
            <a:r>
              <a:rPr lang="ru-RU" dirty="0" smtClean="0"/>
              <a:t> (знания) для решения </a:t>
            </a:r>
            <a:r>
              <a:rPr lang="ru-RU" i="1" dirty="0" smtClean="0"/>
              <a:t>новой задачи</a:t>
            </a:r>
            <a:endParaRPr lang="ru-RU" i="1" dirty="0"/>
          </a:p>
        </p:txBody>
      </p:sp>
      <p:sp>
        <p:nvSpPr>
          <p:cNvPr id="4" name="TextBox 3"/>
          <p:cNvSpPr txBox="1"/>
          <p:nvPr/>
        </p:nvSpPr>
        <p:spPr>
          <a:xfrm>
            <a:off x="179512" y="1916832"/>
            <a:ext cx="4968552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b="1" dirty="0" smtClean="0"/>
              <a:t>Компьютерное зрение</a:t>
            </a:r>
          </a:p>
          <a:p>
            <a:endParaRPr lang="ru-RU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u="sng" dirty="0" smtClean="0"/>
              <a:t>Fine-tuning</a:t>
            </a:r>
            <a:r>
              <a:rPr lang="ru-RU" sz="1600" dirty="0"/>
              <a:t/>
            </a:r>
            <a:br>
              <a:rPr lang="ru-RU" sz="1600" dirty="0"/>
            </a:br>
            <a:r>
              <a:rPr lang="ru-RU" sz="1600" dirty="0"/>
              <a:t> </a:t>
            </a:r>
            <a:r>
              <a:rPr lang="ru-RU" sz="1600" i="1" dirty="0" smtClean="0">
                <a:solidFill>
                  <a:srgbClr val="92D050"/>
                </a:solidFill>
              </a:rPr>
              <a:t>Переносим информативные </a:t>
            </a:r>
            <a:r>
              <a:rPr lang="ru-RU" sz="1600" i="1" dirty="0">
                <a:solidFill>
                  <a:srgbClr val="92D050"/>
                </a:solidFill>
              </a:rPr>
              <a:t>признаковые </a:t>
            </a:r>
            <a:r>
              <a:rPr lang="ru-RU" sz="1600" i="1" dirty="0" smtClean="0">
                <a:solidFill>
                  <a:srgbClr val="92D050"/>
                </a:solidFill>
              </a:rPr>
              <a:t>представления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1600" i="1" dirty="0" smtClean="0">
              <a:solidFill>
                <a:srgbClr val="92D05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 smtClean="0"/>
              <a:t>Если классы в новой задаче (</a:t>
            </a:r>
            <a:r>
              <a:rPr lang="en-US" sz="1600" dirty="0" smtClean="0"/>
              <a:t>target domain</a:t>
            </a:r>
            <a:r>
              <a:rPr lang="ru-RU" sz="1600" dirty="0" smtClean="0"/>
              <a:t>)</a:t>
            </a:r>
            <a:r>
              <a:rPr lang="en-US" sz="1600" dirty="0" smtClean="0"/>
              <a:t> </a:t>
            </a:r>
            <a:r>
              <a:rPr lang="ru-RU" sz="1600" dirty="0" smtClean="0">
                <a:solidFill>
                  <a:srgbClr val="00B050"/>
                </a:solidFill>
              </a:rPr>
              <a:t>совпадают</a:t>
            </a:r>
            <a:r>
              <a:rPr lang="en-US" sz="1600" dirty="0" smtClean="0"/>
              <a:t> c </a:t>
            </a:r>
            <a:r>
              <a:rPr lang="ru-RU" sz="1600" dirty="0" smtClean="0"/>
              <a:t>классами исходной задачи (</a:t>
            </a:r>
            <a:r>
              <a:rPr lang="en-US" sz="1600" dirty="0" smtClean="0"/>
              <a:t>target domain</a:t>
            </a:r>
            <a:r>
              <a:rPr lang="ru-RU" sz="1600" dirty="0" smtClean="0"/>
              <a:t>), то просто </a:t>
            </a:r>
            <a:r>
              <a:rPr lang="ru-RU" sz="1600" dirty="0" err="1" smtClean="0"/>
              <a:t>дообучим</a:t>
            </a:r>
            <a:r>
              <a:rPr lang="ru-RU" sz="1600" dirty="0" smtClean="0"/>
              <a:t> сеть на наших данных.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/>
              <a:t>Если классы в новой задаче (</a:t>
            </a:r>
            <a:r>
              <a:rPr lang="en-US" sz="1600" dirty="0"/>
              <a:t>target domain</a:t>
            </a:r>
            <a:r>
              <a:rPr lang="ru-RU" sz="1600" dirty="0"/>
              <a:t>)</a:t>
            </a:r>
            <a:r>
              <a:rPr lang="en-US" sz="1600" dirty="0"/>
              <a:t> </a:t>
            </a:r>
            <a:r>
              <a:rPr lang="ru-RU" sz="1600" dirty="0" smtClean="0">
                <a:solidFill>
                  <a:srgbClr val="FFDD2D"/>
                </a:solidFill>
              </a:rPr>
              <a:t>не совпадают</a:t>
            </a:r>
            <a:r>
              <a:rPr lang="en-US" sz="1600" dirty="0" smtClean="0">
                <a:solidFill>
                  <a:srgbClr val="FFDD2D"/>
                </a:solidFill>
              </a:rPr>
              <a:t> </a:t>
            </a:r>
            <a:r>
              <a:rPr lang="en-US" sz="1600" dirty="0"/>
              <a:t>c </a:t>
            </a:r>
            <a:r>
              <a:rPr lang="ru-RU" sz="1600" dirty="0"/>
              <a:t>классами исходной задачи (</a:t>
            </a:r>
            <a:r>
              <a:rPr lang="en-US" sz="1600" dirty="0"/>
              <a:t>target domain</a:t>
            </a:r>
            <a:r>
              <a:rPr lang="ru-RU" sz="1600" dirty="0"/>
              <a:t>), </a:t>
            </a:r>
            <a:r>
              <a:rPr lang="ru-RU" sz="1600" dirty="0" smtClean="0"/>
              <a:t>то прежде выбросим последний слой и сделаем новый</a:t>
            </a:r>
            <a:endParaRPr lang="ru-RU" dirty="0" smtClean="0"/>
          </a:p>
          <a:p>
            <a:endParaRPr lang="ru-RU" dirty="0"/>
          </a:p>
        </p:txBody>
      </p:sp>
      <p:pic>
        <p:nvPicPr>
          <p:cNvPr id="2050" name="Picture 2" descr="Transfer learni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7" y="2377507"/>
            <a:ext cx="3238065" cy="1987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95536" y="6087204"/>
            <a:ext cx="2671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NLP</a:t>
            </a:r>
            <a:r>
              <a:rPr lang="en-US" dirty="0"/>
              <a:t>– </a:t>
            </a:r>
            <a:r>
              <a:rPr lang="ru-RU" dirty="0" err="1"/>
              <a:t>эмбеддинги</a:t>
            </a:r>
            <a:r>
              <a:rPr lang="ru-RU" dirty="0"/>
              <a:t> </a:t>
            </a:r>
            <a:r>
              <a:rPr lang="ru-RU" dirty="0" smtClean="0"/>
              <a:t>слов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86331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i="1" dirty="0" smtClean="0"/>
              <a:t>Важность признакового представления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828" y="2204864"/>
            <a:ext cx="8460432" cy="231747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65312" y="5722223"/>
            <a:ext cx="59046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Recovery </a:t>
            </a:r>
            <a:r>
              <a:rPr lang="en-US" dirty="0" smtClean="0"/>
              <a:t>– fine-tuned </a:t>
            </a:r>
            <a:r>
              <a:rPr lang="ru-RU" dirty="0" smtClean="0"/>
              <a:t>политика и </a:t>
            </a:r>
            <a:r>
              <a:rPr lang="en-US" dirty="0" smtClean="0"/>
              <a:t>value-</a:t>
            </a:r>
            <a:r>
              <a:rPr lang="ru-RU" dirty="0" smtClean="0"/>
              <a:t>функция на выученных</a:t>
            </a:r>
            <a:r>
              <a:rPr lang="en-US" dirty="0" smtClean="0"/>
              <a:t> </a:t>
            </a:r>
            <a:r>
              <a:rPr lang="ru-RU" dirty="0" smtClean="0"/>
              <a:t>признаковых представлениях </a:t>
            </a:r>
          </a:p>
          <a:p>
            <a:endParaRPr lang="ru-RU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83568" y="1340768"/>
            <a:ext cx="66967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Разделим обучение </a:t>
            </a:r>
            <a:r>
              <a:rPr lang="ru-RU" b="1" dirty="0" smtClean="0"/>
              <a:t>признакового представления </a:t>
            </a:r>
            <a:r>
              <a:rPr lang="ru-RU" dirty="0" smtClean="0"/>
              <a:t>от </a:t>
            </a:r>
            <a:r>
              <a:rPr lang="ru-RU" dirty="0" smtClean="0">
                <a:solidFill>
                  <a:srgbClr val="FF0000"/>
                </a:solidFill>
              </a:rPr>
              <a:t>обучения с подкреплением</a:t>
            </a:r>
            <a:endParaRPr lang="ru-RU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83568" y="4521894"/>
            <a:ext cx="400891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ru-RU" dirty="0" smtClean="0"/>
              <a:t>Инициализировали </a:t>
            </a:r>
            <a:r>
              <a:rPr lang="en-US" dirty="0" smtClean="0"/>
              <a:t>RL</a:t>
            </a:r>
            <a:r>
              <a:rPr lang="ru-RU" dirty="0" smtClean="0"/>
              <a:t> сеть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 smtClean="0"/>
              <a:t>Обучили</a:t>
            </a:r>
            <a:r>
              <a:rPr lang="en-US" dirty="0" smtClean="0"/>
              <a:t> - original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 smtClean="0"/>
              <a:t>Сбросили веса последнего слоя</a:t>
            </a:r>
            <a:endParaRPr lang="en-US" dirty="0" smtClean="0"/>
          </a:p>
          <a:p>
            <a:pPr marL="342900" indent="-342900">
              <a:buFont typeface="+mj-lt"/>
              <a:buAutoNum type="arabicPeriod"/>
            </a:pPr>
            <a:r>
              <a:rPr lang="ru-RU" dirty="0" smtClean="0"/>
              <a:t>Обучили </a:t>
            </a:r>
            <a:r>
              <a:rPr lang="en-US" dirty="0" smtClean="0">
                <a:solidFill>
                  <a:srgbClr val="FF0000"/>
                </a:solidFill>
              </a:rPr>
              <a:t>recovery</a:t>
            </a:r>
            <a:r>
              <a:rPr lang="ru-RU" dirty="0" smtClean="0">
                <a:solidFill>
                  <a:srgbClr val="FF0000"/>
                </a:solidFill>
              </a:rPr>
              <a:t> </a:t>
            </a:r>
            <a:endParaRPr lang="ru-RU" dirty="0">
              <a:solidFill>
                <a:srgbClr val="FF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39552" y="6453336"/>
            <a:ext cx="56380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/>
              <a:t>Loss is its own Reward: Self-Supervision for Reinforcement Learning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09954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1" dirty="0" smtClean="0"/>
              <a:t>Fine-tuning</a:t>
            </a:r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4572000" y="163729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strike="sngStrike" dirty="0"/>
          </a:p>
        </p:txBody>
      </p:sp>
      <p:sp>
        <p:nvSpPr>
          <p:cNvPr id="8" name="TextBox 7"/>
          <p:cNvSpPr txBox="1"/>
          <p:nvPr/>
        </p:nvSpPr>
        <p:spPr>
          <a:xfrm>
            <a:off x="3707904" y="1052736"/>
            <a:ext cx="4896544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/>
              <a:t>Проблем</a:t>
            </a:r>
            <a:r>
              <a:rPr lang="ru-RU" b="1" dirty="0"/>
              <a:t>а</a:t>
            </a:r>
            <a:r>
              <a:rPr lang="ru-RU" b="1" dirty="0" smtClean="0"/>
              <a:t> с обычным </a:t>
            </a:r>
            <a:r>
              <a:rPr lang="en-US" b="1" dirty="0" smtClean="0"/>
              <a:t>fine-tuning</a:t>
            </a:r>
            <a:r>
              <a:rPr lang="en-US" dirty="0" smtClean="0"/>
              <a:t>:</a:t>
            </a:r>
          </a:p>
          <a:p>
            <a:pPr marL="342900" indent="-342900">
              <a:buAutoNum type="arabicPeriod"/>
            </a:pPr>
            <a:r>
              <a:rPr lang="ru-RU" dirty="0" smtClean="0"/>
              <a:t>Глубокие нейронные сети хорошо работают, когда содержат много параметров</a:t>
            </a:r>
          </a:p>
          <a:p>
            <a:pPr marL="342900" indent="-342900">
              <a:buAutoNum type="arabicPeriod"/>
            </a:pPr>
            <a:r>
              <a:rPr lang="ru-RU" dirty="0" smtClean="0"/>
              <a:t>В </a:t>
            </a:r>
            <a:r>
              <a:rPr lang="en-US" i="1" dirty="0" smtClean="0"/>
              <a:t>target domain </a:t>
            </a:r>
            <a:r>
              <a:rPr lang="ru-RU" dirty="0" smtClean="0"/>
              <a:t>вероятно немного примеров, раз мы хотим прибегнуть к </a:t>
            </a:r>
            <a:r>
              <a:rPr lang="en-US" dirty="0" smtClean="0"/>
              <a:t>fine-tuning</a:t>
            </a:r>
            <a:endParaRPr lang="ru-RU" dirty="0" smtClean="0"/>
          </a:p>
          <a:p>
            <a:pPr marL="342900" indent="-342900">
              <a:buAutoNum type="arabicPeriod"/>
            </a:pPr>
            <a:r>
              <a:rPr lang="ru-RU" dirty="0" smtClean="0"/>
              <a:t>Обучение </a:t>
            </a:r>
            <a:r>
              <a:rPr lang="ru-RU" dirty="0" err="1" smtClean="0"/>
              <a:t>нейросети</a:t>
            </a:r>
            <a:r>
              <a:rPr lang="ru-RU" dirty="0" smtClean="0"/>
              <a:t> на небольшом количестве примеров =</a:t>
            </a:r>
            <a:r>
              <a:rPr lang="en-US" dirty="0" smtClean="0"/>
              <a:t>&gt; </a:t>
            </a:r>
            <a:r>
              <a:rPr lang="ru-RU" dirty="0" smtClean="0">
                <a:solidFill>
                  <a:srgbClr val="FF0000"/>
                </a:solidFill>
              </a:rPr>
              <a:t>переобучение</a:t>
            </a:r>
            <a:endParaRPr lang="en-US" dirty="0"/>
          </a:p>
          <a:p>
            <a:pPr marL="342900" indent="-342900">
              <a:buAutoNum type="arabicPeriod"/>
            </a:pPr>
            <a:r>
              <a:rPr lang="ru-RU" dirty="0" smtClean="0"/>
              <a:t>Можем ли мы уменьшить число обучаемых параметров?</a:t>
            </a:r>
          </a:p>
          <a:p>
            <a:pPr marL="342900" indent="-342900">
              <a:buAutoNum type="arabicPeriod"/>
            </a:pPr>
            <a:endParaRPr lang="ru-RU" dirty="0" smtClean="0"/>
          </a:p>
          <a:p>
            <a:r>
              <a:rPr lang="ru-RU" b="1" dirty="0" smtClean="0"/>
              <a:t>Идея</a:t>
            </a:r>
            <a:r>
              <a:rPr lang="ru-RU" dirty="0" smtClean="0"/>
              <a:t>:</a:t>
            </a:r>
          </a:p>
          <a:p>
            <a:r>
              <a:rPr lang="ru-RU" dirty="0" smtClean="0"/>
              <a:t>Учить веса </a:t>
            </a:r>
            <a:r>
              <a:rPr lang="ru-RU" b="1" i="1" dirty="0" smtClean="0"/>
              <a:t>только</a:t>
            </a:r>
            <a:r>
              <a:rPr lang="ru-RU" i="1" dirty="0" smtClean="0"/>
              <a:t> </a:t>
            </a:r>
            <a:r>
              <a:rPr lang="ru-RU" dirty="0" smtClean="0"/>
              <a:t>последнего слоя, остальные веса фиксируем</a:t>
            </a:r>
            <a:endParaRPr lang="en-US" dirty="0" smtClean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1382479"/>
            <a:ext cx="3200400" cy="469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329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1" dirty="0" smtClean="0"/>
              <a:t>Fine-tuning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1321346"/>
            <a:ext cx="3385250" cy="455257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0" y="163729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strike="sngStrike" dirty="0"/>
          </a:p>
        </p:txBody>
      </p:sp>
      <p:sp>
        <p:nvSpPr>
          <p:cNvPr id="8" name="TextBox 7"/>
          <p:cNvSpPr txBox="1"/>
          <p:nvPr/>
        </p:nvSpPr>
        <p:spPr>
          <a:xfrm>
            <a:off x="3707904" y="1052736"/>
            <a:ext cx="4896544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/>
              <a:t>Проблем</a:t>
            </a:r>
            <a:r>
              <a:rPr lang="ru-RU" b="1" dirty="0"/>
              <a:t>а</a:t>
            </a:r>
            <a:r>
              <a:rPr lang="ru-RU" b="1" dirty="0" smtClean="0"/>
              <a:t> с обычным </a:t>
            </a:r>
            <a:r>
              <a:rPr lang="en-US" b="1" dirty="0" smtClean="0"/>
              <a:t>fine-tuning</a:t>
            </a:r>
            <a:r>
              <a:rPr lang="en-US" dirty="0" smtClean="0"/>
              <a:t>:</a:t>
            </a:r>
          </a:p>
          <a:p>
            <a:pPr marL="342900" indent="-342900">
              <a:buAutoNum type="arabicPeriod"/>
            </a:pPr>
            <a:r>
              <a:rPr lang="ru-RU" dirty="0" smtClean="0"/>
              <a:t>Глубокие нейронные сети хорошо работают, когда содержат много параметров</a:t>
            </a:r>
          </a:p>
          <a:p>
            <a:pPr marL="342900" indent="-342900">
              <a:buAutoNum type="arabicPeriod"/>
            </a:pPr>
            <a:r>
              <a:rPr lang="ru-RU" dirty="0" smtClean="0"/>
              <a:t>В </a:t>
            </a:r>
            <a:r>
              <a:rPr lang="en-US" i="1" dirty="0" smtClean="0"/>
              <a:t>target domain </a:t>
            </a:r>
            <a:r>
              <a:rPr lang="ru-RU" dirty="0" smtClean="0"/>
              <a:t>вероятно немного примеров, раз мы хотим прибегнуть к </a:t>
            </a:r>
            <a:r>
              <a:rPr lang="en-US" dirty="0" smtClean="0"/>
              <a:t>fine-tuning</a:t>
            </a:r>
            <a:endParaRPr lang="ru-RU" dirty="0" smtClean="0"/>
          </a:p>
          <a:p>
            <a:pPr marL="342900" indent="-342900">
              <a:buAutoNum type="arabicPeriod"/>
            </a:pPr>
            <a:r>
              <a:rPr lang="ru-RU" dirty="0" smtClean="0"/>
              <a:t>Обучение </a:t>
            </a:r>
            <a:r>
              <a:rPr lang="ru-RU" dirty="0" err="1" smtClean="0"/>
              <a:t>нейросети</a:t>
            </a:r>
            <a:r>
              <a:rPr lang="ru-RU" dirty="0" smtClean="0"/>
              <a:t> на небольшом количестве примеров =</a:t>
            </a:r>
            <a:r>
              <a:rPr lang="en-US" dirty="0" smtClean="0"/>
              <a:t>&gt; </a:t>
            </a:r>
            <a:r>
              <a:rPr lang="ru-RU" dirty="0" smtClean="0">
                <a:solidFill>
                  <a:srgbClr val="FF0000"/>
                </a:solidFill>
              </a:rPr>
              <a:t>переобучение</a:t>
            </a:r>
            <a:endParaRPr lang="en-US" dirty="0"/>
          </a:p>
          <a:p>
            <a:pPr marL="342900" indent="-342900">
              <a:buAutoNum type="arabicPeriod"/>
            </a:pPr>
            <a:r>
              <a:rPr lang="ru-RU" dirty="0" smtClean="0"/>
              <a:t>Можем ли мы уменьшить число обучаемых параметров?</a:t>
            </a:r>
          </a:p>
          <a:p>
            <a:pPr marL="342900" indent="-342900">
              <a:buAutoNum type="arabicPeriod"/>
            </a:pPr>
            <a:endParaRPr lang="ru-RU" dirty="0" smtClean="0"/>
          </a:p>
          <a:p>
            <a:r>
              <a:rPr lang="ru-RU" b="1" dirty="0" smtClean="0"/>
              <a:t>Идея</a:t>
            </a:r>
            <a:r>
              <a:rPr lang="ru-RU" dirty="0" smtClean="0"/>
              <a:t>:</a:t>
            </a:r>
          </a:p>
          <a:p>
            <a:r>
              <a:rPr lang="ru-RU" dirty="0" smtClean="0"/>
              <a:t>Учить веса </a:t>
            </a:r>
            <a:r>
              <a:rPr lang="ru-RU" b="1" i="1" dirty="0" smtClean="0"/>
              <a:t>только</a:t>
            </a:r>
            <a:r>
              <a:rPr lang="ru-RU" i="1" dirty="0" smtClean="0"/>
              <a:t> </a:t>
            </a:r>
            <a:r>
              <a:rPr lang="ru-RU" dirty="0" smtClean="0"/>
              <a:t>последнего слоя, остальные веса фиксируем</a:t>
            </a:r>
            <a:endParaRPr lang="en-US" dirty="0" smtClean="0"/>
          </a:p>
          <a:p>
            <a:r>
              <a:rPr lang="ru-RU" i="1" dirty="0" smtClean="0"/>
              <a:t>Тоже так себе: </a:t>
            </a:r>
          </a:p>
          <a:p>
            <a:r>
              <a:rPr lang="ru-RU" dirty="0" smtClean="0"/>
              <a:t>Ограниченная выразительность</a:t>
            </a:r>
          </a:p>
          <a:p>
            <a:r>
              <a:rPr lang="ru-RU" dirty="0" smtClean="0"/>
              <a:t>Признаки с исходной игры могут быть не так актуальны в новой игре</a:t>
            </a:r>
          </a:p>
        </p:txBody>
      </p:sp>
    </p:spTree>
    <p:extLst>
      <p:ext uri="{BB962C8B-B14F-4D97-AF65-F5344CB8AC3E}">
        <p14:creationId xmlns:p14="http://schemas.microsoft.com/office/powerpoint/2010/main" val="3700860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1" dirty="0" smtClean="0"/>
              <a:t>Fine-tuning</a:t>
            </a:r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4572000" y="163729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strike="sngStrike" dirty="0"/>
          </a:p>
        </p:txBody>
      </p:sp>
      <p:sp>
        <p:nvSpPr>
          <p:cNvPr id="8" name="TextBox 7"/>
          <p:cNvSpPr txBox="1"/>
          <p:nvPr/>
        </p:nvSpPr>
        <p:spPr>
          <a:xfrm>
            <a:off x="3707904" y="1052736"/>
            <a:ext cx="4896544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b="1" dirty="0" smtClean="0"/>
              <a:t>Проблем</a:t>
            </a:r>
            <a:r>
              <a:rPr lang="ru-RU" sz="1600" b="1" dirty="0"/>
              <a:t>а</a:t>
            </a:r>
            <a:r>
              <a:rPr lang="ru-RU" sz="1600" b="1" dirty="0" smtClean="0"/>
              <a:t> с обычным </a:t>
            </a:r>
            <a:r>
              <a:rPr lang="en-US" sz="1600" b="1" dirty="0" smtClean="0"/>
              <a:t>fine-tuning</a:t>
            </a:r>
            <a:r>
              <a:rPr lang="en-US" sz="1600" dirty="0" smtClean="0"/>
              <a:t>:</a:t>
            </a:r>
          </a:p>
          <a:p>
            <a:pPr marL="342900" indent="-342900">
              <a:buAutoNum type="arabicPeriod"/>
            </a:pPr>
            <a:r>
              <a:rPr lang="ru-RU" sz="1600" dirty="0" smtClean="0"/>
              <a:t>Глубокие нейронные сети хорошо работают, когда содержат много параметров</a:t>
            </a:r>
          </a:p>
          <a:p>
            <a:pPr marL="342900" indent="-342900">
              <a:buAutoNum type="arabicPeriod"/>
            </a:pPr>
            <a:r>
              <a:rPr lang="ru-RU" sz="1600" dirty="0" smtClean="0"/>
              <a:t>В </a:t>
            </a:r>
            <a:r>
              <a:rPr lang="en-US" sz="1600" i="1" dirty="0" smtClean="0"/>
              <a:t>target domain </a:t>
            </a:r>
            <a:r>
              <a:rPr lang="ru-RU" sz="1600" dirty="0" smtClean="0"/>
              <a:t>вероятно немного примеров, раз мы хотим прибегнуть к </a:t>
            </a:r>
            <a:r>
              <a:rPr lang="en-US" sz="1600" dirty="0" smtClean="0"/>
              <a:t>fine-tuning</a:t>
            </a:r>
            <a:endParaRPr lang="ru-RU" sz="1600" dirty="0" smtClean="0"/>
          </a:p>
          <a:p>
            <a:pPr marL="342900" indent="-342900">
              <a:buAutoNum type="arabicPeriod"/>
            </a:pPr>
            <a:r>
              <a:rPr lang="ru-RU" sz="1600" dirty="0" smtClean="0"/>
              <a:t>Обучение </a:t>
            </a:r>
            <a:r>
              <a:rPr lang="ru-RU" sz="1600" dirty="0" err="1" smtClean="0"/>
              <a:t>нейросети</a:t>
            </a:r>
            <a:r>
              <a:rPr lang="ru-RU" sz="1600" dirty="0" smtClean="0"/>
              <a:t> на небольшом количестве примеров =</a:t>
            </a:r>
            <a:r>
              <a:rPr lang="en-US" sz="1600" dirty="0" smtClean="0"/>
              <a:t>&gt; </a:t>
            </a:r>
            <a:r>
              <a:rPr lang="ru-RU" sz="1600" dirty="0" smtClean="0">
                <a:solidFill>
                  <a:srgbClr val="FF0000"/>
                </a:solidFill>
              </a:rPr>
              <a:t>переобучение</a:t>
            </a:r>
            <a:endParaRPr lang="en-US" sz="1600" dirty="0"/>
          </a:p>
          <a:p>
            <a:pPr marL="342900" indent="-342900">
              <a:buAutoNum type="arabicPeriod"/>
            </a:pPr>
            <a:r>
              <a:rPr lang="ru-RU" sz="1600" dirty="0" smtClean="0"/>
              <a:t>Можем ли мы уменьшить число обучаемых параметров?</a:t>
            </a:r>
          </a:p>
          <a:p>
            <a:pPr marL="342900" indent="-342900">
              <a:buAutoNum type="arabicPeriod"/>
            </a:pPr>
            <a:endParaRPr lang="ru-RU" sz="1600" dirty="0" smtClean="0"/>
          </a:p>
          <a:p>
            <a:r>
              <a:rPr lang="ru-RU" sz="1600" b="1" dirty="0" smtClean="0"/>
              <a:t>Идея</a:t>
            </a:r>
            <a:r>
              <a:rPr lang="ru-RU" sz="1600" dirty="0" smtClean="0"/>
              <a:t>:</a:t>
            </a:r>
          </a:p>
          <a:p>
            <a:r>
              <a:rPr lang="ru-RU" sz="1600" dirty="0" smtClean="0"/>
              <a:t>Учить веса </a:t>
            </a:r>
            <a:r>
              <a:rPr lang="ru-RU" sz="1600" b="1" i="1" dirty="0" smtClean="0"/>
              <a:t>только</a:t>
            </a:r>
            <a:r>
              <a:rPr lang="ru-RU" sz="1600" i="1" dirty="0" smtClean="0"/>
              <a:t> </a:t>
            </a:r>
            <a:r>
              <a:rPr lang="ru-RU" sz="1600" dirty="0" smtClean="0"/>
              <a:t>последнего слоя, остальные веса фиксируем</a:t>
            </a:r>
            <a:endParaRPr lang="en-US" sz="1600" dirty="0" smtClean="0"/>
          </a:p>
          <a:p>
            <a:r>
              <a:rPr lang="ru-RU" sz="1600" i="1" dirty="0" smtClean="0"/>
              <a:t>Тоже так себе: </a:t>
            </a:r>
          </a:p>
          <a:p>
            <a:r>
              <a:rPr lang="ru-RU" sz="1600" dirty="0" smtClean="0"/>
              <a:t>Ограниченная выразительность</a:t>
            </a:r>
          </a:p>
          <a:p>
            <a:r>
              <a:rPr lang="ru-RU" sz="1600" dirty="0" smtClean="0"/>
              <a:t>Признаки с исходной игры могут быть не так актуальны в новой игре</a:t>
            </a:r>
          </a:p>
          <a:p>
            <a:endParaRPr lang="ru-RU" sz="1600" dirty="0"/>
          </a:p>
          <a:p>
            <a:r>
              <a:rPr lang="ru-RU" sz="1600" b="1" dirty="0" smtClean="0"/>
              <a:t>Идея 2</a:t>
            </a:r>
            <a:r>
              <a:rPr lang="ru-RU" sz="1600" dirty="0" smtClean="0"/>
              <a:t>:</a:t>
            </a:r>
            <a:endParaRPr lang="ru-RU" sz="1600" dirty="0"/>
          </a:p>
          <a:p>
            <a:r>
              <a:rPr lang="ru-RU" sz="1600" dirty="0" smtClean="0"/>
              <a:t>Сохранить старые веса, но и использовать сырые признаки тоже</a:t>
            </a:r>
            <a:endParaRPr lang="ru-RU" sz="1600" dirty="0"/>
          </a:p>
          <a:p>
            <a:endParaRPr lang="ru-RU" sz="1600" dirty="0" smtClean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1187961"/>
            <a:ext cx="2752725" cy="523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014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PRESENTER" val="ee7cd1a992ef9280fc32360202193f5a19de9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Другая 3">
      <a:majorFont>
        <a:latin typeface="Cambria"/>
        <a:ea typeface=""/>
        <a:cs typeface=""/>
      </a:majorFont>
      <a:minorFont>
        <a:latin typeface="Cambr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98897</TotalTime>
  <Words>943</Words>
  <Application>Microsoft Office PowerPoint</Application>
  <PresentationFormat>Экран (4:3)</PresentationFormat>
  <Paragraphs>188</Paragraphs>
  <Slides>28</Slides>
  <Notes>17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28</vt:i4>
      </vt:variant>
    </vt:vector>
  </HeadingPairs>
  <TitlesOfParts>
    <vt:vector size="35" baseType="lpstr">
      <vt:lpstr>ＭＳ Ｐゴシック</vt:lpstr>
      <vt:lpstr>Arial</vt:lpstr>
      <vt:lpstr>Calibri</vt:lpstr>
      <vt:lpstr>Cambria</vt:lpstr>
      <vt:lpstr>Cambria Math</vt:lpstr>
      <vt:lpstr>Office Theme</vt:lpstr>
      <vt:lpstr>1_Office Theme</vt:lpstr>
      <vt:lpstr>Transfer learning Meta-learning Резяпкин Вячеслав            27.08.2019</vt:lpstr>
      <vt:lpstr>План</vt:lpstr>
      <vt:lpstr>Transfer learning. Мотивация</vt:lpstr>
      <vt:lpstr>Transfer learning. Терминология</vt:lpstr>
      <vt:lpstr>Transfer learning в Deep Learning</vt:lpstr>
      <vt:lpstr>Важность признакового представления</vt:lpstr>
      <vt:lpstr>Fine-tuning</vt:lpstr>
      <vt:lpstr>Fine-tuning</vt:lpstr>
      <vt:lpstr>Fine-tuning</vt:lpstr>
      <vt:lpstr>Progressive network</vt:lpstr>
      <vt:lpstr>Что ещё интересного?</vt:lpstr>
      <vt:lpstr>CAD2RL: Real Single-Image Flight without a Single Real Image</vt:lpstr>
      <vt:lpstr>CAD2RL: Real Single-Image Flight without a Single Real Image</vt:lpstr>
      <vt:lpstr>Адаптация к реальному миру</vt:lpstr>
      <vt:lpstr>Multi-task learning</vt:lpstr>
      <vt:lpstr>Multi-task learning</vt:lpstr>
      <vt:lpstr>Multi-task learning</vt:lpstr>
      <vt:lpstr>Modular Networks</vt:lpstr>
      <vt:lpstr>Meta-learning</vt:lpstr>
      <vt:lpstr>Meta-learning</vt:lpstr>
      <vt:lpstr>Презентация PowerPoint</vt:lpstr>
      <vt:lpstr>Learning to learn</vt:lpstr>
      <vt:lpstr>Learning to learn</vt:lpstr>
      <vt:lpstr>Траектории во время обучения</vt:lpstr>
      <vt:lpstr>Презентация PowerPoint</vt:lpstr>
      <vt:lpstr>Зачем останавливаться на достигнутом?</vt:lpstr>
      <vt:lpstr>Презентация PowerPoint</vt:lpstr>
      <vt:lpstr>Ссылки</vt:lpstr>
    </vt:vector>
  </TitlesOfParts>
  <Company>Tinkoff.ru</Company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Шаблон</dc:title>
  <dc:creator>Shirinkin Arkadiy Viktorovich</dc:creator>
  <cp:lastModifiedBy>Rezyapkin Vyacheslav Nikolaevich</cp:lastModifiedBy>
  <cp:revision>1819</cp:revision>
  <cp:lastPrinted>2016-04-27T11:26:46Z</cp:lastPrinted>
  <dcterms:created xsi:type="dcterms:W3CDTF">2009-04-07T10:30:40Z</dcterms:created>
  <dcterms:modified xsi:type="dcterms:W3CDTF">2019-08-28T10:10:14Z</dcterms:modified>
</cp:coreProperties>
</file>